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99" r:id="rId3"/>
    <p:sldId id="296" r:id="rId4"/>
    <p:sldId id="298" r:id="rId5"/>
    <p:sldId id="297" r:id="rId6"/>
    <p:sldId id="300" r:id="rId7"/>
    <p:sldId id="302" r:id="rId8"/>
    <p:sldId id="305" r:id="rId9"/>
    <p:sldId id="303" r:id="rId10"/>
    <p:sldId id="304" r:id="rId11"/>
    <p:sldId id="307" r:id="rId12"/>
    <p:sldId id="306" r:id="rId13"/>
    <p:sldId id="312" r:id="rId14"/>
    <p:sldId id="309" r:id="rId15"/>
    <p:sldId id="308" r:id="rId16"/>
    <p:sldId id="310" r:id="rId17"/>
    <p:sldId id="311" r:id="rId18"/>
    <p:sldId id="295" r:id="rId19"/>
    <p:sldId id="294" r:id="rId20"/>
    <p:sldId id="288" r:id="rId21"/>
    <p:sldId id="313" r:id="rId22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DA37D80-6434-44D0-A028-1B22A696006F}" styleName="Светлый стиль 3 -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2838BEF-8BB2-4498-84A7-C5851F593DF1}" styleName="Средний стиль 4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16D9F66E-5EB9-4882-86FB-DCBF35E3C3E4}" styleName="Средний стиль 4 —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ED083AE6-46FA-4A59-8FB0-9F97EB10719F}" styleName="Светлый стиль 3 -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6" d="100"/>
          <a:sy n="96" d="100"/>
        </p:scale>
        <p:origin x="1956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r>
              <a:rPr lang="ru-RU" sz="21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пользователей</a:t>
            </a:r>
          </a:p>
          <a:p>
            <a: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r>
              <a:rPr lang="ru-RU" sz="21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ГИС ЖКХ – физических лиц </a:t>
            </a:r>
            <a:r>
              <a:rPr lang="ru-RU" sz="17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(тыс. чел.) </a:t>
            </a:r>
          </a:p>
        </c:rich>
      </c:tx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'Лист2 (2)'!$C$1</c:f>
              <c:strCache>
                <c:ptCount val="1"/>
                <c:pt idx="0">
                  <c:v>Количество пользователей физических лиц ГИС ЖКХ (тыс. чел.) </c:v>
                </c:pt>
              </c:strCache>
            </c:strRef>
          </c:tx>
          <c:spPr>
            <a:gradFill flip="none" rotWithShape="1">
              <a:gsLst>
                <a:gs pos="0">
                  <a:srgbClr val="FFF200"/>
                </a:gs>
                <a:gs pos="31000">
                  <a:srgbClr val="FF7A00"/>
                </a:gs>
                <a:gs pos="79000">
                  <a:srgbClr val="FF0300">
                    <a:lumMod val="62000"/>
                    <a:lumOff val="38000"/>
                  </a:srgbClr>
                </a:gs>
                <a:gs pos="100000">
                  <a:srgbClr val="4D0808"/>
                </a:gs>
              </a:gsLst>
              <a:path path="circle">
                <a:fillToRect l="100000" t="100000"/>
              </a:path>
              <a:tileRect r="-100000" b="-100000"/>
            </a:gradFill>
            <a:scene3d>
              <a:camera prst="orthographicFront"/>
              <a:lightRig rig="morning" dir="t"/>
            </a:scene3d>
            <a:sp3d>
              <a:bevelT w="19050" h="19050"/>
              <a:bevelB w="19050" h="19050"/>
            </a:sp3d>
          </c:spPr>
          <c:invertIfNegative val="0"/>
          <c:dPt>
            <c:idx val="1"/>
            <c:invertIfNegative val="0"/>
            <c:bubble3D val="0"/>
            <c:spPr>
              <a:gradFill flip="none" rotWithShape="1">
                <a:gsLst>
                  <a:gs pos="0">
                    <a:srgbClr val="FFC000"/>
                  </a:gs>
                  <a:gs pos="31000">
                    <a:schemeClr val="accent5">
                      <a:lumMod val="60000"/>
                      <a:lumOff val="40000"/>
                    </a:schemeClr>
                  </a:gs>
                  <a:gs pos="71000">
                    <a:schemeClr val="accent1">
                      <a:lumMod val="75000"/>
                    </a:schemeClr>
                  </a:gs>
                  <a:gs pos="100000">
                    <a:schemeClr val="tx2">
                      <a:lumMod val="7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scene3d>
                <a:camera prst="orthographicFront"/>
                <a:lightRig rig="morning" dir="t"/>
              </a:scene3d>
              <a:sp3d>
                <a:bevelT w="19050" h="19050"/>
                <a:bevelB w="19050" h="19050"/>
              </a:sp3d>
            </c:spPr>
            <c:extLst>
              <c:ext xmlns:c16="http://schemas.microsoft.com/office/drawing/2014/chart" uri="{C3380CC4-5D6E-409C-BE32-E72D297353CC}">
                <c16:uniqueId val="{00000001-D2E6-4A8C-8AB5-5D5AF200F668}"/>
              </c:ext>
            </c:extLst>
          </c:dPt>
          <c:dPt>
            <c:idx val="11"/>
            <c:invertIfNegative val="0"/>
            <c:bubble3D val="0"/>
            <c:spPr>
              <a:gradFill flip="none" rotWithShape="1">
                <a:gsLst>
                  <a:gs pos="60000">
                    <a:schemeClr val="accent3"/>
                  </a:gs>
                  <a:gs pos="0">
                    <a:schemeClr val="accent4">
                      <a:lumMod val="60000"/>
                      <a:lumOff val="40000"/>
                    </a:schemeClr>
                  </a:gs>
                  <a:gs pos="31000">
                    <a:schemeClr val="accent6">
                      <a:lumMod val="40000"/>
                      <a:lumOff val="60000"/>
                    </a:schemeClr>
                  </a:gs>
                  <a:gs pos="79000">
                    <a:schemeClr val="accent3">
                      <a:lumMod val="75000"/>
                    </a:schemeClr>
                  </a:gs>
                  <a:gs pos="100000">
                    <a:schemeClr val="accent3">
                      <a:lumMod val="50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scene3d>
                <a:camera prst="orthographicFront"/>
                <a:lightRig rig="morning" dir="t"/>
              </a:scene3d>
              <a:sp3d>
                <a:bevelT w="19050" h="19050"/>
                <a:bevelB w="19050" h="19050"/>
              </a:sp3d>
            </c:spPr>
            <c:extLst>
              <c:ext xmlns:c16="http://schemas.microsoft.com/office/drawing/2014/chart" uri="{C3380CC4-5D6E-409C-BE32-E72D297353CC}">
                <c16:uniqueId val="{00000003-D2E6-4A8C-8AB5-5D5AF200F668}"/>
              </c:ext>
            </c:extLst>
          </c:dPt>
          <c:dLbls>
            <c:spPr>
              <a:gradFill flip="none" rotWithShape="1">
                <a:gsLst>
                  <a:gs pos="0">
                    <a:schemeClr val="accent2">
                      <a:lumMod val="40000"/>
                      <a:lumOff val="60000"/>
                      <a:alpha val="75000"/>
                    </a:schemeClr>
                  </a:gs>
                  <a:gs pos="61000">
                    <a:schemeClr val="accent1">
                      <a:lumMod val="60000"/>
                      <a:lumOff val="40000"/>
                      <a:alpha val="59000"/>
                    </a:schemeClr>
                  </a:gs>
                  <a:gs pos="92000">
                    <a:srgbClr val="0087E6">
                      <a:alpha val="66000"/>
                    </a:srgbClr>
                  </a:gs>
                  <a:gs pos="100000">
                    <a:srgbClr val="005CBF">
                      <a:alpha val="46000"/>
                    </a:srgbClr>
                  </a:gs>
                </a:gsLst>
                <a:path path="circle">
                  <a:fillToRect l="100000" t="100000"/>
                </a:path>
                <a:tileRect r="-100000" b="-100000"/>
              </a:gradFill>
              <a:scene3d>
                <a:camera prst="orthographicFront"/>
                <a:lightRig rig="threePt" dir="t"/>
              </a:scene3d>
              <a:sp3d>
                <a:bevelT w="50800" h="50800"/>
                <a:bevelB w="50800" h="50800"/>
              </a:sp3d>
            </c:spPr>
            <c:txPr>
              <a:bodyPr/>
              <a:lstStyle/>
              <a:p>
                <a:pPr>
                  <a:defRPr sz="14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'Лист2 (2)'!$D$2:$D$15</c:f>
              <c:strCache>
                <c:ptCount val="14"/>
                <c:pt idx="0">
                  <c:v>Московская область</c:v>
                </c:pt>
                <c:pt idx="1">
                  <c:v>Город Москва </c:v>
                </c:pt>
                <c:pt idx="2">
                  <c:v>Свердловская область</c:v>
                </c:pt>
                <c:pt idx="3">
                  <c:v>Челябинская область</c:v>
                </c:pt>
                <c:pt idx="4">
                  <c:v>Самарская область</c:v>
                </c:pt>
                <c:pt idx="5">
                  <c:v>Краснодарский край</c:v>
                </c:pt>
                <c:pt idx="6">
                  <c:v> Севастополь</c:v>
                </c:pt>
                <c:pt idx="7">
                  <c:v>Нижегородская область</c:v>
                </c:pt>
                <c:pt idx="8">
                  <c:v>Республика Башкортостан</c:v>
                </c:pt>
                <c:pt idx="9">
                  <c:v>Новосибирская область</c:v>
                </c:pt>
                <c:pt idx="10">
                  <c:v>Ростовская область</c:v>
                </c:pt>
                <c:pt idx="11">
                  <c:v>Город Санкт-Петербург </c:v>
                </c:pt>
                <c:pt idx="12">
                  <c:v>Республика Татарстан </c:v>
                </c:pt>
                <c:pt idx="13">
                  <c:v>Красноярский край</c:v>
                </c:pt>
              </c:strCache>
            </c:strRef>
          </c:cat>
          <c:val>
            <c:numRef>
              <c:f>'Лист2 (2)'!$C$2:$C$15</c:f>
              <c:numCache>
                <c:formatCode>_-* #,##0\ _₽_-;\-* #,##0\ _₽_-;_-* "-"??\ _₽_-;_-@_-</c:formatCode>
                <c:ptCount val="14"/>
                <c:pt idx="0">
                  <c:v>264.61700000000002</c:v>
                </c:pt>
                <c:pt idx="1">
                  <c:v>191.48</c:v>
                </c:pt>
                <c:pt idx="2">
                  <c:v>160.65799999999999</c:v>
                </c:pt>
                <c:pt idx="3">
                  <c:v>147.20400000000001</c:v>
                </c:pt>
                <c:pt idx="4">
                  <c:v>121.04</c:v>
                </c:pt>
                <c:pt idx="5">
                  <c:v>119.93600000000001</c:v>
                </c:pt>
                <c:pt idx="6">
                  <c:v>117.572</c:v>
                </c:pt>
                <c:pt idx="7">
                  <c:v>114.202</c:v>
                </c:pt>
                <c:pt idx="8">
                  <c:v>112.164</c:v>
                </c:pt>
                <c:pt idx="9">
                  <c:v>106.345</c:v>
                </c:pt>
                <c:pt idx="10">
                  <c:v>101.32299999999999</c:v>
                </c:pt>
                <c:pt idx="11">
                  <c:v>100.797</c:v>
                </c:pt>
                <c:pt idx="12">
                  <c:v>89.26</c:v>
                </c:pt>
                <c:pt idx="13">
                  <c:v>87.72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D2E6-4A8C-8AB5-5D5AF200F66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-25"/>
        <c:axId val="159141888"/>
        <c:axId val="150513344"/>
      </c:barChart>
      <c:catAx>
        <c:axId val="15914188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 b="1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  <c:crossAx val="150513344"/>
        <c:crosses val="autoZero"/>
        <c:auto val="1"/>
        <c:lblAlgn val="ctr"/>
        <c:lblOffset val="100"/>
        <c:noMultiLvlLbl val="0"/>
      </c:catAx>
      <c:valAx>
        <c:axId val="150513344"/>
        <c:scaling>
          <c:orientation val="minMax"/>
        </c:scaling>
        <c:delete val="0"/>
        <c:axPos val="l"/>
        <c:majorGridlines/>
        <c:numFmt formatCode="_-* #,##0\ _₽_-;\-* #,##0\ _₽_-;_-* &quot;-&quot;??\ _₽_-;_-@_-" sourceLinked="1"/>
        <c:majorTickMark val="out"/>
        <c:minorTickMark val="none"/>
        <c:tickLblPos val="nextTo"/>
        <c:crossAx val="159141888"/>
        <c:crosses val="autoZero"/>
        <c:crossBetween val="between"/>
      </c:valAx>
      <c:spPr>
        <a:noFill/>
      </c:spPr>
    </c:plotArea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r>
              <a:rPr lang="ru-RU" sz="2100" dirty="0">
                <a:solidFill>
                  <a:srgbClr val="0070C0"/>
                </a:solidFill>
              </a:rPr>
              <a:t>Количество вновь зарегистрированных физических лиц в ГИС ЖКХ на 23.11.2021, чел.</a:t>
            </a:r>
          </a:p>
        </c:rich>
      </c:tx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Лист1!$C$3</c:f>
              <c:strCache>
                <c:ptCount val="1"/>
                <c:pt idx="0">
                  <c:v>Количество вновь зарегестрированных пользователей - физических лиц в ГИС ЖКХ на 23.11.2021, чел.</c:v>
                </c:pt>
              </c:strCache>
            </c:strRef>
          </c:tx>
          <c:spPr>
            <a:gradFill flip="none" rotWithShape="1">
              <a:gsLst>
                <a:gs pos="0">
                  <a:schemeClr val="accent4">
                    <a:lumMod val="40000"/>
                    <a:lumOff val="60000"/>
                  </a:schemeClr>
                </a:gs>
                <a:gs pos="31000">
                  <a:schemeClr val="accent4">
                    <a:lumMod val="40000"/>
                    <a:lumOff val="60000"/>
                  </a:schemeClr>
                </a:gs>
                <a:gs pos="78000">
                  <a:srgbClr val="FF0300"/>
                </a:gs>
                <a:gs pos="100000">
                  <a:srgbClr val="4D0808"/>
                </a:gs>
              </a:gsLst>
              <a:lin ang="16200000" scaled="1"/>
              <a:tileRect/>
            </a:gradFill>
            <a:scene3d>
              <a:camera prst="orthographicFront"/>
              <a:lightRig rig="threePt" dir="t"/>
            </a:scene3d>
            <a:sp3d>
              <a:bevelT w="25400" h="25400"/>
              <a:bevelB w="25400" h="25400"/>
            </a:sp3d>
          </c:spPr>
          <c:invertIfNegative val="0"/>
          <c:dLbls>
            <c:dLbl>
              <c:idx val="1"/>
              <c:spPr>
                <a:gradFill>
                  <a:gsLst>
                    <a:gs pos="0">
                      <a:srgbClr val="03D4A8"/>
                    </a:gs>
                    <a:gs pos="25000">
                      <a:srgbClr val="21D6E0">
                        <a:alpha val="69000"/>
                      </a:srgbClr>
                    </a:gs>
                    <a:gs pos="75000">
                      <a:srgbClr val="0087E6">
                        <a:alpha val="60000"/>
                      </a:srgbClr>
                    </a:gs>
                    <a:gs pos="100000">
                      <a:srgbClr val="005CBF">
                        <a:alpha val="32000"/>
                      </a:srgbClr>
                    </a:gs>
                  </a:gsLst>
                  <a:lin ang="5400000" scaled="0"/>
                </a:gradFill>
                <a:scene3d>
                  <a:camera prst="orthographicFront"/>
                  <a:lightRig rig="threePt" dir="t"/>
                </a:scene3d>
                <a:sp3d>
                  <a:bevelT w="50800" h="50800"/>
                  <a:bevelB w="50800" h="50800"/>
                </a:sp3d>
              </c:spPr>
              <c:txPr>
                <a:bodyPr/>
                <a:lstStyle/>
                <a:p>
                  <a:pPr>
                    <a:defRPr sz="1400" b="1">
                      <a:latin typeface="Times New Roman" panose="02020603050405020304" pitchFamily="18" charset="0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0-EE66-47DE-ACE5-434613B1A40C}"/>
                </c:ext>
              </c:extLst>
            </c:dLbl>
            <c:spPr>
              <a:gradFill>
                <a:gsLst>
                  <a:gs pos="0">
                    <a:srgbClr val="03D4A8"/>
                  </a:gs>
                  <a:gs pos="25000">
                    <a:srgbClr val="21D6E0">
                      <a:alpha val="69000"/>
                    </a:srgbClr>
                  </a:gs>
                  <a:gs pos="75000">
                    <a:srgbClr val="0087E6">
                      <a:alpha val="60000"/>
                    </a:srgbClr>
                  </a:gs>
                  <a:gs pos="100000">
                    <a:srgbClr val="005CBF">
                      <a:alpha val="32000"/>
                    </a:srgbClr>
                  </a:gs>
                </a:gsLst>
                <a:lin ang="5400000" scaled="0"/>
              </a:gradFill>
              <a:scene3d>
                <a:camera prst="orthographicFront"/>
                <a:lightRig rig="threePt" dir="t"/>
              </a:scene3d>
              <a:sp3d>
                <a:bevelT w="50800" h="50800"/>
                <a:bevelB w="50800" h="50800"/>
              </a:sp3d>
            </c:spPr>
            <c:txPr>
              <a:bodyPr/>
              <a:lstStyle/>
              <a:p>
                <a:pPr>
                  <a:defRPr sz="12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Лист1!$B$4:$B$21</c:f>
              <c:strCache>
                <c:ptCount val="18"/>
                <c:pt idx="0">
                  <c:v>Адмиралтейский</c:v>
                </c:pt>
                <c:pt idx="1">
                  <c:v>Василеостровский</c:v>
                </c:pt>
                <c:pt idx="2">
                  <c:v>Выборгский</c:v>
                </c:pt>
                <c:pt idx="3">
                  <c:v>Калининский</c:v>
                </c:pt>
                <c:pt idx="4">
                  <c:v>Кировский</c:v>
                </c:pt>
                <c:pt idx="5">
                  <c:v>Колпинский</c:v>
                </c:pt>
                <c:pt idx="6">
                  <c:v>Красногвардейский</c:v>
                </c:pt>
                <c:pt idx="7">
                  <c:v>Красносельский</c:v>
                </c:pt>
                <c:pt idx="8">
                  <c:v>Кронштадтский</c:v>
                </c:pt>
                <c:pt idx="9">
                  <c:v>Курортный</c:v>
                </c:pt>
                <c:pt idx="10">
                  <c:v>Московский</c:v>
                </c:pt>
                <c:pt idx="11">
                  <c:v>Невский</c:v>
                </c:pt>
                <c:pt idx="12">
                  <c:v>Петроградский</c:v>
                </c:pt>
                <c:pt idx="13">
                  <c:v>Петродворцовый</c:v>
                </c:pt>
                <c:pt idx="14">
                  <c:v>Приморский</c:v>
                </c:pt>
                <c:pt idx="15">
                  <c:v>Пушкинский</c:v>
                </c:pt>
                <c:pt idx="16">
                  <c:v>Фрунзенский</c:v>
                </c:pt>
                <c:pt idx="17">
                  <c:v>Центральный</c:v>
                </c:pt>
              </c:strCache>
            </c:strRef>
          </c:cat>
          <c:val>
            <c:numRef>
              <c:f>Лист1!$C$4:$C$21</c:f>
              <c:numCache>
                <c:formatCode>#,##0</c:formatCode>
                <c:ptCount val="18"/>
                <c:pt idx="0">
                  <c:v>109</c:v>
                </c:pt>
                <c:pt idx="1">
                  <c:v>410</c:v>
                </c:pt>
                <c:pt idx="2">
                  <c:v>113</c:v>
                </c:pt>
                <c:pt idx="3">
                  <c:v>128</c:v>
                </c:pt>
                <c:pt idx="4">
                  <c:v>213</c:v>
                </c:pt>
                <c:pt idx="5">
                  <c:v>164</c:v>
                </c:pt>
                <c:pt idx="6">
                  <c:v>102</c:v>
                </c:pt>
                <c:pt idx="7">
                  <c:v>79</c:v>
                </c:pt>
                <c:pt idx="8">
                  <c:v>121</c:v>
                </c:pt>
                <c:pt idx="9">
                  <c:v>131</c:v>
                </c:pt>
                <c:pt idx="10">
                  <c:v>109</c:v>
                </c:pt>
                <c:pt idx="11">
                  <c:v>284</c:v>
                </c:pt>
                <c:pt idx="12">
                  <c:v>107</c:v>
                </c:pt>
                <c:pt idx="13">
                  <c:v>160</c:v>
                </c:pt>
                <c:pt idx="14">
                  <c:v>134</c:v>
                </c:pt>
                <c:pt idx="15">
                  <c:v>103</c:v>
                </c:pt>
                <c:pt idx="16">
                  <c:v>117</c:v>
                </c:pt>
                <c:pt idx="17">
                  <c:v>104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E66-47DE-ACE5-434613B1A40C}"/>
            </c:ext>
          </c:extLst>
        </c:ser>
        <c:ser>
          <c:idx val="1"/>
          <c:order val="1"/>
          <c:tx>
            <c:strRef>
              <c:f>Лист1!$D$3</c:f>
              <c:strCache>
                <c:ptCount val="1"/>
                <c:pt idx="0">
                  <c:v>на 30.11.2021</c:v>
                </c:pt>
              </c:strCache>
            </c:strRef>
          </c:tx>
          <c:invertIfNegative val="0"/>
          <c:cat>
            <c:strRef>
              <c:f>Лист1!$B$4:$B$21</c:f>
              <c:strCache>
                <c:ptCount val="18"/>
                <c:pt idx="0">
                  <c:v>Адмиралтейский</c:v>
                </c:pt>
                <c:pt idx="1">
                  <c:v>Василеостровский</c:v>
                </c:pt>
                <c:pt idx="2">
                  <c:v>Выборгский</c:v>
                </c:pt>
                <c:pt idx="3">
                  <c:v>Калининский</c:v>
                </c:pt>
                <c:pt idx="4">
                  <c:v>Кировский</c:v>
                </c:pt>
                <c:pt idx="5">
                  <c:v>Колпинский</c:v>
                </c:pt>
                <c:pt idx="6">
                  <c:v>Красногвардейский</c:v>
                </c:pt>
                <c:pt idx="7">
                  <c:v>Красносельский</c:v>
                </c:pt>
                <c:pt idx="8">
                  <c:v>Кронштадтский</c:v>
                </c:pt>
                <c:pt idx="9">
                  <c:v>Курортный</c:v>
                </c:pt>
                <c:pt idx="10">
                  <c:v>Московский</c:v>
                </c:pt>
                <c:pt idx="11">
                  <c:v>Невский</c:v>
                </c:pt>
                <c:pt idx="12">
                  <c:v>Петроградский</c:v>
                </c:pt>
                <c:pt idx="13">
                  <c:v>Петродворцовый</c:v>
                </c:pt>
                <c:pt idx="14">
                  <c:v>Приморский</c:v>
                </c:pt>
                <c:pt idx="15">
                  <c:v>Пушкинский</c:v>
                </c:pt>
                <c:pt idx="16">
                  <c:v>Фрунзенский</c:v>
                </c:pt>
                <c:pt idx="17">
                  <c:v>Центральный</c:v>
                </c:pt>
              </c:strCache>
            </c:strRef>
          </c:cat>
          <c:val>
            <c:numRef>
              <c:f>Лист1!$D$4:$D$22</c:f>
            </c:numRef>
          </c:val>
          <c:extLst>
            <c:ext xmlns:c16="http://schemas.microsoft.com/office/drawing/2014/chart" uri="{C3380CC4-5D6E-409C-BE32-E72D297353CC}">
              <c16:uniqueId val="{00000002-EE66-47DE-ACE5-434613B1A40C}"/>
            </c:ext>
          </c:extLst>
        </c:ser>
        <c:ser>
          <c:idx val="2"/>
          <c:order val="2"/>
          <c:tx>
            <c:strRef>
              <c:f>Лист1!$E$3</c:f>
              <c:strCache>
                <c:ptCount val="1"/>
                <c:pt idx="0">
                  <c:v>на 07.12.2021</c:v>
                </c:pt>
              </c:strCache>
            </c:strRef>
          </c:tx>
          <c:invertIfNegative val="0"/>
          <c:cat>
            <c:strRef>
              <c:f>Лист1!$B$4:$B$21</c:f>
              <c:strCache>
                <c:ptCount val="18"/>
                <c:pt idx="0">
                  <c:v>Адмиралтейский</c:v>
                </c:pt>
                <c:pt idx="1">
                  <c:v>Василеостровский</c:v>
                </c:pt>
                <c:pt idx="2">
                  <c:v>Выборгский</c:v>
                </c:pt>
                <c:pt idx="3">
                  <c:v>Калининский</c:v>
                </c:pt>
                <c:pt idx="4">
                  <c:v>Кировский</c:v>
                </c:pt>
                <c:pt idx="5">
                  <c:v>Колпинский</c:v>
                </c:pt>
                <c:pt idx="6">
                  <c:v>Красногвардейский</c:v>
                </c:pt>
                <c:pt idx="7">
                  <c:v>Красносельский</c:v>
                </c:pt>
                <c:pt idx="8">
                  <c:v>Кронштадтский</c:v>
                </c:pt>
                <c:pt idx="9">
                  <c:v>Курортный</c:v>
                </c:pt>
                <c:pt idx="10">
                  <c:v>Московский</c:v>
                </c:pt>
                <c:pt idx="11">
                  <c:v>Невский</c:v>
                </c:pt>
                <c:pt idx="12">
                  <c:v>Петроградский</c:v>
                </c:pt>
                <c:pt idx="13">
                  <c:v>Петродворцовый</c:v>
                </c:pt>
                <c:pt idx="14">
                  <c:v>Приморский</c:v>
                </c:pt>
                <c:pt idx="15">
                  <c:v>Пушкинский</c:v>
                </c:pt>
                <c:pt idx="16">
                  <c:v>Фрунзенский</c:v>
                </c:pt>
                <c:pt idx="17">
                  <c:v>Центральный</c:v>
                </c:pt>
              </c:strCache>
            </c:strRef>
          </c:cat>
          <c:val>
            <c:numRef>
              <c:f>Лист1!$E$4:$E$22</c:f>
            </c:numRef>
          </c:val>
          <c:extLst>
            <c:ext xmlns:c16="http://schemas.microsoft.com/office/drawing/2014/chart" uri="{C3380CC4-5D6E-409C-BE32-E72D297353CC}">
              <c16:uniqueId val="{00000003-EE66-47DE-ACE5-434613B1A40C}"/>
            </c:ext>
          </c:extLst>
        </c:ser>
        <c:ser>
          <c:idx val="3"/>
          <c:order val="3"/>
          <c:tx>
            <c:strRef>
              <c:f>Лист1!$F$3</c:f>
              <c:strCache>
                <c:ptCount val="1"/>
                <c:pt idx="0">
                  <c:v>на 14.12.2021</c:v>
                </c:pt>
              </c:strCache>
            </c:strRef>
          </c:tx>
          <c:invertIfNegative val="0"/>
          <c:cat>
            <c:strRef>
              <c:f>Лист1!$B$4:$B$21</c:f>
              <c:strCache>
                <c:ptCount val="18"/>
                <c:pt idx="0">
                  <c:v>Адмиралтейский</c:v>
                </c:pt>
                <c:pt idx="1">
                  <c:v>Василеостровский</c:v>
                </c:pt>
                <c:pt idx="2">
                  <c:v>Выборгский</c:v>
                </c:pt>
                <c:pt idx="3">
                  <c:v>Калининский</c:v>
                </c:pt>
                <c:pt idx="4">
                  <c:v>Кировский</c:v>
                </c:pt>
                <c:pt idx="5">
                  <c:v>Колпинский</c:v>
                </c:pt>
                <c:pt idx="6">
                  <c:v>Красногвардейский</c:v>
                </c:pt>
                <c:pt idx="7">
                  <c:v>Красносельский</c:v>
                </c:pt>
                <c:pt idx="8">
                  <c:v>Кронштадтский</c:v>
                </c:pt>
                <c:pt idx="9">
                  <c:v>Курортный</c:v>
                </c:pt>
                <c:pt idx="10">
                  <c:v>Московский</c:v>
                </c:pt>
                <c:pt idx="11">
                  <c:v>Невский</c:v>
                </c:pt>
                <c:pt idx="12">
                  <c:v>Петроградский</c:v>
                </c:pt>
                <c:pt idx="13">
                  <c:v>Петродворцовый</c:v>
                </c:pt>
                <c:pt idx="14">
                  <c:v>Приморский</c:v>
                </c:pt>
                <c:pt idx="15">
                  <c:v>Пушкинский</c:v>
                </c:pt>
                <c:pt idx="16">
                  <c:v>Фрунзенский</c:v>
                </c:pt>
                <c:pt idx="17">
                  <c:v>Центральный</c:v>
                </c:pt>
              </c:strCache>
            </c:strRef>
          </c:cat>
          <c:val>
            <c:numRef>
              <c:f>Лист1!$F$4:$F$22</c:f>
            </c:numRef>
          </c:val>
          <c:extLst>
            <c:ext xmlns:c16="http://schemas.microsoft.com/office/drawing/2014/chart" uri="{C3380CC4-5D6E-409C-BE32-E72D297353CC}">
              <c16:uniqueId val="{00000004-EE66-47DE-ACE5-434613B1A40C}"/>
            </c:ext>
          </c:extLst>
        </c:ser>
        <c:ser>
          <c:idx val="4"/>
          <c:order val="4"/>
          <c:tx>
            <c:strRef>
              <c:f>Лист1!$G$3</c:f>
              <c:strCache>
                <c:ptCount val="1"/>
                <c:pt idx="0">
                  <c:v>на 21.12.2021</c:v>
                </c:pt>
              </c:strCache>
            </c:strRef>
          </c:tx>
          <c:invertIfNegative val="0"/>
          <c:cat>
            <c:strRef>
              <c:f>Лист1!$B$4:$B$21</c:f>
              <c:strCache>
                <c:ptCount val="18"/>
                <c:pt idx="0">
                  <c:v>Адмиралтейский</c:v>
                </c:pt>
                <c:pt idx="1">
                  <c:v>Василеостровский</c:v>
                </c:pt>
                <c:pt idx="2">
                  <c:v>Выборгский</c:v>
                </c:pt>
                <c:pt idx="3">
                  <c:v>Калининский</c:v>
                </c:pt>
                <c:pt idx="4">
                  <c:v>Кировский</c:v>
                </c:pt>
                <c:pt idx="5">
                  <c:v>Колпинский</c:v>
                </c:pt>
                <c:pt idx="6">
                  <c:v>Красногвардейский</c:v>
                </c:pt>
                <c:pt idx="7">
                  <c:v>Красносельский</c:v>
                </c:pt>
                <c:pt idx="8">
                  <c:v>Кронштадтский</c:v>
                </c:pt>
                <c:pt idx="9">
                  <c:v>Курортный</c:v>
                </c:pt>
                <c:pt idx="10">
                  <c:v>Московский</c:v>
                </c:pt>
                <c:pt idx="11">
                  <c:v>Невский</c:v>
                </c:pt>
                <c:pt idx="12">
                  <c:v>Петроградский</c:v>
                </c:pt>
                <c:pt idx="13">
                  <c:v>Петродворцовый</c:v>
                </c:pt>
                <c:pt idx="14">
                  <c:v>Приморский</c:v>
                </c:pt>
                <c:pt idx="15">
                  <c:v>Пушкинский</c:v>
                </c:pt>
                <c:pt idx="16">
                  <c:v>Фрунзенский</c:v>
                </c:pt>
                <c:pt idx="17">
                  <c:v>Центральный</c:v>
                </c:pt>
              </c:strCache>
            </c:strRef>
          </c:cat>
          <c:val>
            <c:numRef>
              <c:f>Лист1!$G$4:$G$22</c:f>
            </c:numRef>
          </c:val>
          <c:extLst>
            <c:ext xmlns:c16="http://schemas.microsoft.com/office/drawing/2014/chart" uri="{C3380CC4-5D6E-409C-BE32-E72D297353CC}">
              <c16:uniqueId val="{00000005-EE66-47DE-ACE5-434613B1A40C}"/>
            </c:ext>
          </c:extLst>
        </c:ser>
        <c:ser>
          <c:idx val="5"/>
          <c:order val="5"/>
          <c:tx>
            <c:strRef>
              <c:f>Лист1!$H$3</c:f>
              <c:strCache>
                <c:ptCount val="1"/>
                <c:pt idx="0">
                  <c:v>на 28.12.2021</c:v>
                </c:pt>
              </c:strCache>
            </c:strRef>
          </c:tx>
          <c:invertIfNegative val="0"/>
          <c:cat>
            <c:strRef>
              <c:f>Лист1!$B$4:$B$21</c:f>
              <c:strCache>
                <c:ptCount val="18"/>
                <c:pt idx="0">
                  <c:v>Адмиралтейский</c:v>
                </c:pt>
                <c:pt idx="1">
                  <c:v>Василеостровский</c:v>
                </c:pt>
                <c:pt idx="2">
                  <c:v>Выборгский</c:v>
                </c:pt>
                <c:pt idx="3">
                  <c:v>Калининский</c:v>
                </c:pt>
                <c:pt idx="4">
                  <c:v>Кировский</c:v>
                </c:pt>
                <c:pt idx="5">
                  <c:v>Колпинский</c:v>
                </c:pt>
                <c:pt idx="6">
                  <c:v>Красногвардейский</c:v>
                </c:pt>
                <c:pt idx="7">
                  <c:v>Красносельский</c:v>
                </c:pt>
                <c:pt idx="8">
                  <c:v>Кронштадтский</c:v>
                </c:pt>
                <c:pt idx="9">
                  <c:v>Курортный</c:v>
                </c:pt>
                <c:pt idx="10">
                  <c:v>Московский</c:v>
                </c:pt>
                <c:pt idx="11">
                  <c:v>Невский</c:v>
                </c:pt>
                <c:pt idx="12">
                  <c:v>Петроградский</c:v>
                </c:pt>
                <c:pt idx="13">
                  <c:v>Петродворцовый</c:v>
                </c:pt>
                <c:pt idx="14">
                  <c:v>Приморский</c:v>
                </c:pt>
                <c:pt idx="15">
                  <c:v>Пушкинский</c:v>
                </c:pt>
                <c:pt idx="16">
                  <c:v>Фрунзенский</c:v>
                </c:pt>
                <c:pt idx="17">
                  <c:v>Центральный</c:v>
                </c:pt>
              </c:strCache>
            </c:strRef>
          </c:cat>
          <c:val>
            <c:numRef>
              <c:f>Лист1!$H$4:$H$22</c:f>
            </c:numRef>
          </c:val>
          <c:extLst>
            <c:ext xmlns:c16="http://schemas.microsoft.com/office/drawing/2014/chart" uri="{C3380CC4-5D6E-409C-BE32-E72D297353CC}">
              <c16:uniqueId val="{00000006-EE66-47DE-ACE5-434613B1A40C}"/>
            </c:ext>
          </c:extLst>
        </c:ser>
        <c:ser>
          <c:idx val="6"/>
          <c:order val="6"/>
          <c:tx>
            <c:strRef>
              <c:f>Лист1!$I$3</c:f>
              <c:strCache>
                <c:ptCount val="1"/>
              </c:strCache>
            </c:strRef>
          </c:tx>
          <c:invertIfNegative val="0"/>
          <c:cat>
            <c:strRef>
              <c:f>Лист1!$B$4:$B$21</c:f>
              <c:strCache>
                <c:ptCount val="18"/>
                <c:pt idx="0">
                  <c:v>Адмиралтейский</c:v>
                </c:pt>
                <c:pt idx="1">
                  <c:v>Василеостровский</c:v>
                </c:pt>
                <c:pt idx="2">
                  <c:v>Выборгский</c:v>
                </c:pt>
                <c:pt idx="3">
                  <c:v>Калининский</c:v>
                </c:pt>
                <c:pt idx="4">
                  <c:v>Кировский</c:v>
                </c:pt>
                <c:pt idx="5">
                  <c:v>Колпинский</c:v>
                </c:pt>
                <c:pt idx="6">
                  <c:v>Красногвардейский</c:v>
                </c:pt>
                <c:pt idx="7">
                  <c:v>Красносельский</c:v>
                </c:pt>
                <c:pt idx="8">
                  <c:v>Кронштадтский</c:v>
                </c:pt>
                <c:pt idx="9">
                  <c:v>Курортный</c:v>
                </c:pt>
                <c:pt idx="10">
                  <c:v>Московский</c:v>
                </c:pt>
                <c:pt idx="11">
                  <c:v>Невский</c:v>
                </c:pt>
                <c:pt idx="12">
                  <c:v>Петроградский</c:v>
                </c:pt>
                <c:pt idx="13">
                  <c:v>Петродворцовый</c:v>
                </c:pt>
                <c:pt idx="14">
                  <c:v>Приморский</c:v>
                </c:pt>
                <c:pt idx="15">
                  <c:v>Пушкинский</c:v>
                </c:pt>
                <c:pt idx="16">
                  <c:v>Фрунзенский</c:v>
                </c:pt>
                <c:pt idx="17">
                  <c:v>Центральный</c:v>
                </c:pt>
              </c:strCache>
            </c:strRef>
          </c:cat>
          <c:val>
            <c:numRef>
              <c:f>Лист1!$I$4:$I$22</c:f>
            </c:numRef>
          </c:val>
          <c:extLst>
            <c:ext xmlns:c16="http://schemas.microsoft.com/office/drawing/2014/chart" uri="{C3380CC4-5D6E-409C-BE32-E72D297353CC}">
              <c16:uniqueId val="{00000007-EE66-47DE-ACE5-434613B1A40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58168576"/>
        <c:axId val="8213568"/>
      </c:barChart>
      <c:catAx>
        <c:axId val="15816857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 b="1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  <c:crossAx val="8213568"/>
        <c:crosses val="autoZero"/>
        <c:auto val="1"/>
        <c:lblAlgn val="ctr"/>
        <c:lblOffset val="100"/>
        <c:noMultiLvlLbl val="0"/>
      </c:catAx>
      <c:valAx>
        <c:axId val="8213568"/>
        <c:scaling>
          <c:orientation val="minMax"/>
        </c:scaling>
        <c:delete val="0"/>
        <c:axPos val="l"/>
        <c:majorGridlines/>
        <c:numFmt formatCode="#,##0" sourceLinked="1"/>
        <c:majorTickMark val="out"/>
        <c:minorTickMark val="none"/>
        <c:tickLblPos val="nextTo"/>
        <c:crossAx val="158168576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210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r>
              <a:rPr lang="ru-RU" sz="2100" dirty="0">
                <a:solidFill>
                  <a:srgbClr val="0070C0"/>
                </a:solidFill>
              </a:rPr>
              <a:t>Количество вновь зарегистрированных физических лиц в ГИС ЖКХ на 23.11.2021, %</a:t>
            </a:r>
          </a:p>
        </c:rich>
      </c:tx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Лист1!$K$3</c:f>
              <c:strCache>
                <c:ptCount val="1"/>
                <c:pt idx="0">
                  <c:v>Количество вновь зарегестрированных пользователей - физических лиц в ГИС ЖКХ на 23.11.2021, %</c:v>
                </c:pt>
              </c:strCache>
            </c:strRef>
          </c:tx>
          <c:spPr>
            <a:gradFill>
              <a:gsLst>
                <a:gs pos="0">
                  <a:srgbClr val="FFF200">
                    <a:alpha val="74000"/>
                  </a:srgbClr>
                </a:gs>
                <a:gs pos="23000">
                  <a:srgbClr val="FF7A00">
                    <a:alpha val="46000"/>
                  </a:srgbClr>
                </a:gs>
                <a:gs pos="60000">
                  <a:srgbClr val="FF0300">
                    <a:alpha val="51000"/>
                  </a:srgbClr>
                </a:gs>
                <a:gs pos="100000">
                  <a:srgbClr val="4D0808"/>
                </a:gs>
              </a:gsLst>
              <a:lin ang="5400000" scaled="0"/>
            </a:gradFill>
            <a:scene3d>
              <a:camera prst="orthographicFront"/>
              <a:lightRig rig="threePt" dir="t"/>
            </a:scene3d>
            <a:sp3d>
              <a:bevelT w="25400" h="25400"/>
              <a:bevelB w="25400" h="25400"/>
            </a:sp3d>
          </c:spPr>
          <c:invertIfNegative val="0"/>
          <c:dLbls>
            <c:spPr>
              <a:gradFill>
                <a:gsLst>
                  <a:gs pos="0">
                    <a:srgbClr val="03D4A8">
                      <a:alpha val="34000"/>
                    </a:srgbClr>
                  </a:gs>
                  <a:gs pos="25000">
                    <a:srgbClr val="21D6E0">
                      <a:alpha val="36000"/>
                    </a:srgbClr>
                  </a:gs>
                  <a:gs pos="75000">
                    <a:srgbClr val="0087E6">
                      <a:alpha val="25000"/>
                    </a:srgbClr>
                  </a:gs>
                  <a:gs pos="100000">
                    <a:srgbClr val="005CBF">
                      <a:alpha val="31000"/>
                    </a:srgbClr>
                  </a:gs>
                </a:gsLst>
                <a:lin ang="5400000" scaled="0"/>
              </a:gradFill>
              <a:scene3d>
                <a:camera prst="orthographicFront"/>
                <a:lightRig rig="threePt" dir="t"/>
              </a:scene3d>
              <a:sp3d>
                <a:bevelT w="50800" h="50800"/>
                <a:bevelB w="50800" h="50800"/>
              </a:sp3d>
            </c:spPr>
            <c:txPr>
              <a:bodyPr/>
              <a:lstStyle/>
              <a:p>
                <a:pPr>
                  <a:defRPr sz="14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Лист1!$B$4:$B$21</c:f>
              <c:strCache>
                <c:ptCount val="18"/>
                <c:pt idx="0">
                  <c:v>Адмиралтейский</c:v>
                </c:pt>
                <c:pt idx="1">
                  <c:v>Василеостровский</c:v>
                </c:pt>
                <c:pt idx="2">
                  <c:v>Выборгский</c:v>
                </c:pt>
                <c:pt idx="3">
                  <c:v>Калининский</c:v>
                </c:pt>
                <c:pt idx="4">
                  <c:v>Кировский</c:v>
                </c:pt>
                <c:pt idx="5">
                  <c:v>Колпинский</c:v>
                </c:pt>
                <c:pt idx="6">
                  <c:v>Красногвардейский</c:v>
                </c:pt>
                <c:pt idx="7">
                  <c:v>Красносельский</c:v>
                </c:pt>
                <c:pt idx="8">
                  <c:v>Кронштадтский</c:v>
                </c:pt>
                <c:pt idx="9">
                  <c:v>Курортный</c:v>
                </c:pt>
                <c:pt idx="10">
                  <c:v>Московский</c:v>
                </c:pt>
                <c:pt idx="11">
                  <c:v>Невский</c:v>
                </c:pt>
                <c:pt idx="12">
                  <c:v>Петроградский</c:v>
                </c:pt>
                <c:pt idx="13">
                  <c:v>Петродворцовый</c:v>
                </c:pt>
                <c:pt idx="14">
                  <c:v>Приморский</c:v>
                </c:pt>
                <c:pt idx="15">
                  <c:v>Пушкинский</c:v>
                </c:pt>
                <c:pt idx="16">
                  <c:v>Фрунзенский</c:v>
                </c:pt>
                <c:pt idx="17">
                  <c:v>Центральный</c:v>
                </c:pt>
              </c:strCache>
            </c:strRef>
          </c:cat>
          <c:val>
            <c:numRef>
              <c:f>Лист1!$K$4:$K$21</c:f>
              <c:numCache>
                <c:formatCode>#,##0.00</c:formatCode>
                <c:ptCount val="18"/>
                <c:pt idx="0">
                  <c:v>6.9445329323768151E-2</c:v>
                </c:pt>
                <c:pt idx="1">
                  <c:v>0.19976612746053402</c:v>
                </c:pt>
                <c:pt idx="2">
                  <c:v>2.1585606030216028E-2</c:v>
                </c:pt>
                <c:pt idx="3">
                  <c:v>2.4526946107784432E-2</c:v>
                </c:pt>
                <c:pt idx="4">
                  <c:v>6.4243703815412459E-2</c:v>
                </c:pt>
                <c:pt idx="5">
                  <c:v>8.4131039223532073E-2</c:v>
                </c:pt>
                <c:pt idx="6">
                  <c:v>2.8682220678756316E-2</c:v>
                </c:pt>
                <c:pt idx="7">
                  <c:v>1.9133610730322655E-2</c:v>
                </c:pt>
                <c:pt idx="8">
                  <c:v>0.27281130926882058</c:v>
                </c:pt>
                <c:pt idx="9">
                  <c:v>0.16601191230515777</c:v>
                </c:pt>
                <c:pt idx="10">
                  <c:v>3.1410112327172342E-2</c:v>
                </c:pt>
                <c:pt idx="11">
                  <c:v>5.2756430618792059E-2</c:v>
                </c:pt>
                <c:pt idx="12">
                  <c:v>8.510232162314782E-2</c:v>
                </c:pt>
                <c:pt idx="13">
                  <c:v>0.11215870456696224</c:v>
                </c:pt>
                <c:pt idx="14">
                  <c:v>2.3099465609377694E-2</c:v>
                </c:pt>
                <c:pt idx="15">
                  <c:v>4.4899151275266669E-2</c:v>
                </c:pt>
                <c:pt idx="16">
                  <c:v>3.0438232501268259E-2</c:v>
                </c:pt>
                <c:pt idx="17">
                  <c:v>4.9312704185415772E-2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1E7-45D2-A1D9-65872316E103}"/>
            </c:ext>
          </c:extLst>
        </c:ser>
        <c:ser>
          <c:idx val="1"/>
          <c:order val="1"/>
          <c:tx>
            <c:strRef>
              <c:f>Лист1!$D$1:$D$2</c:f>
              <c:strCache>
                <c:ptCount val="1"/>
                <c:pt idx="0">
                  <c:v>О приросте пользователей в ГИС ЖКХ</c:v>
                </c:pt>
              </c:strCache>
            </c:strRef>
          </c:tx>
          <c:invertIfNegative val="0"/>
          <c:cat>
            <c:strRef>
              <c:f>Лист1!$B$4:$B$21</c:f>
              <c:strCache>
                <c:ptCount val="18"/>
                <c:pt idx="0">
                  <c:v>Адмиралтейский</c:v>
                </c:pt>
                <c:pt idx="1">
                  <c:v>Василеостровский</c:v>
                </c:pt>
                <c:pt idx="2">
                  <c:v>Выборгский</c:v>
                </c:pt>
                <c:pt idx="3">
                  <c:v>Калининский</c:v>
                </c:pt>
                <c:pt idx="4">
                  <c:v>Кировский</c:v>
                </c:pt>
                <c:pt idx="5">
                  <c:v>Колпинский</c:v>
                </c:pt>
                <c:pt idx="6">
                  <c:v>Красногвардейский</c:v>
                </c:pt>
                <c:pt idx="7">
                  <c:v>Красносельский</c:v>
                </c:pt>
                <c:pt idx="8">
                  <c:v>Кронштадтский</c:v>
                </c:pt>
                <c:pt idx="9">
                  <c:v>Курортный</c:v>
                </c:pt>
                <c:pt idx="10">
                  <c:v>Московский</c:v>
                </c:pt>
                <c:pt idx="11">
                  <c:v>Невский</c:v>
                </c:pt>
                <c:pt idx="12">
                  <c:v>Петроградский</c:v>
                </c:pt>
                <c:pt idx="13">
                  <c:v>Петродворцовый</c:v>
                </c:pt>
                <c:pt idx="14">
                  <c:v>Приморский</c:v>
                </c:pt>
                <c:pt idx="15">
                  <c:v>Пушкинский</c:v>
                </c:pt>
                <c:pt idx="16">
                  <c:v>Фрунзенский</c:v>
                </c:pt>
                <c:pt idx="17">
                  <c:v>Центральный</c:v>
                </c:pt>
              </c:strCache>
            </c:strRef>
          </c:cat>
          <c:val>
            <c:numRef>
              <c:f>Лист1!$D$3:$D$22</c:f>
            </c:numRef>
          </c:val>
          <c:extLst>
            <c:ext xmlns:c16="http://schemas.microsoft.com/office/drawing/2014/chart" uri="{C3380CC4-5D6E-409C-BE32-E72D297353CC}">
              <c16:uniqueId val="{00000001-D1E7-45D2-A1D9-65872316E103}"/>
            </c:ext>
          </c:extLst>
        </c:ser>
        <c:ser>
          <c:idx val="2"/>
          <c:order val="2"/>
          <c:tx>
            <c:strRef>
              <c:f>Лист1!$E$1:$E$2</c:f>
              <c:strCache>
                <c:ptCount val="1"/>
                <c:pt idx="0">
                  <c:v>О приросте пользователей в ГИС ЖКХ</c:v>
                </c:pt>
              </c:strCache>
            </c:strRef>
          </c:tx>
          <c:invertIfNegative val="0"/>
          <c:cat>
            <c:strRef>
              <c:f>Лист1!$B$4:$B$21</c:f>
              <c:strCache>
                <c:ptCount val="18"/>
                <c:pt idx="0">
                  <c:v>Адмиралтейский</c:v>
                </c:pt>
                <c:pt idx="1">
                  <c:v>Василеостровский</c:v>
                </c:pt>
                <c:pt idx="2">
                  <c:v>Выборгский</c:v>
                </c:pt>
                <c:pt idx="3">
                  <c:v>Калининский</c:v>
                </c:pt>
                <c:pt idx="4">
                  <c:v>Кировский</c:v>
                </c:pt>
                <c:pt idx="5">
                  <c:v>Колпинский</c:v>
                </c:pt>
                <c:pt idx="6">
                  <c:v>Красногвардейский</c:v>
                </c:pt>
                <c:pt idx="7">
                  <c:v>Красносельский</c:v>
                </c:pt>
                <c:pt idx="8">
                  <c:v>Кронштадтский</c:v>
                </c:pt>
                <c:pt idx="9">
                  <c:v>Курортный</c:v>
                </c:pt>
                <c:pt idx="10">
                  <c:v>Московский</c:v>
                </c:pt>
                <c:pt idx="11">
                  <c:v>Невский</c:v>
                </c:pt>
                <c:pt idx="12">
                  <c:v>Петроградский</c:v>
                </c:pt>
                <c:pt idx="13">
                  <c:v>Петродворцовый</c:v>
                </c:pt>
                <c:pt idx="14">
                  <c:v>Приморский</c:v>
                </c:pt>
                <c:pt idx="15">
                  <c:v>Пушкинский</c:v>
                </c:pt>
                <c:pt idx="16">
                  <c:v>Фрунзенский</c:v>
                </c:pt>
                <c:pt idx="17">
                  <c:v>Центральный</c:v>
                </c:pt>
              </c:strCache>
            </c:strRef>
          </c:cat>
          <c:val>
            <c:numRef>
              <c:f>Лист1!$E$3:$E$22</c:f>
            </c:numRef>
          </c:val>
          <c:extLst>
            <c:ext xmlns:c16="http://schemas.microsoft.com/office/drawing/2014/chart" uri="{C3380CC4-5D6E-409C-BE32-E72D297353CC}">
              <c16:uniqueId val="{00000002-D1E7-45D2-A1D9-65872316E103}"/>
            </c:ext>
          </c:extLst>
        </c:ser>
        <c:ser>
          <c:idx val="3"/>
          <c:order val="3"/>
          <c:tx>
            <c:strRef>
              <c:f>Лист1!$F$1:$F$2</c:f>
              <c:strCache>
                <c:ptCount val="1"/>
                <c:pt idx="0">
                  <c:v>О приросте пользователей в ГИС ЖКХ</c:v>
                </c:pt>
              </c:strCache>
            </c:strRef>
          </c:tx>
          <c:invertIfNegative val="0"/>
          <c:cat>
            <c:strRef>
              <c:f>Лист1!$B$4:$B$21</c:f>
              <c:strCache>
                <c:ptCount val="18"/>
                <c:pt idx="0">
                  <c:v>Адмиралтейский</c:v>
                </c:pt>
                <c:pt idx="1">
                  <c:v>Василеостровский</c:v>
                </c:pt>
                <c:pt idx="2">
                  <c:v>Выборгский</c:v>
                </c:pt>
                <c:pt idx="3">
                  <c:v>Калининский</c:v>
                </c:pt>
                <c:pt idx="4">
                  <c:v>Кировский</c:v>
                </c:pt>
                <c:pt idx="5">
                  <c:v>Колпинский</c:v>
                </c:pt>
                <c:pt idx="6">
                  <c:v>Красногвардейский</c:v>
                </c:pt>
                <c:pt idx="7">
                  <c:v>Красносельский</c:v>
                </c:pt>
                <c:pt idx="8">
                  <c:v>Кронштадтский</c:v>
                </c:pt>
                <c:pt idx="9">
                  <c:v>Курортный</c:v>
                </c:pt>
                <c:pt idx="10">
                  <c:v>Московский</c:v>
                </c:pt>
                <c:pt idx="11">
                  <c:v>Невский</c:v>
                </c:pt>
                <c:pt idx="12">
                  <c:v>Петроградский</c:v>
                </c:pt>
                <c:pt idx="13">
                  <c:v>Петродворцовый</c:v>
                </c:pt>
                <c:pt idx="14">
                  <c:v>Приморский</c:v>
                </c:pt>
                <c:pt idx="15">
                  <c:v>Пушкинский</c:v>
                </c:pt>
                <c:pt idx="16">
                  <c:v>Фрунзенский</c:v>
                </c:pt>
                <c:pt idx="17">
                  <c:v>Центральный</c:v>
                </c:pt>
              </c:strCache>
            </c:strRef>
          </c:cat>
          <c:val>
            <c:numRef>
              <c:f>Лист1!$F$3:$F$22</c:f>
            </c:numRef>
          </c:val>
          <c:extLst>
            <c:ext xmlns:c16="http://schemas.microsoft.com/office/drawing/2014/chart" uri="{C3380CC4-5D6E-409C-BE32-E72D297353CC}">
              <c16:uniqueId val="{00000003-D1E7-45D2-A1D9-65872316E103}"/>
            </c:ext>
          </c:extLst>
        </c:ser>
        <c:ser>
          <c:idx val="4"/>
          <c:order val="4"/>
          <c:tx>
            <c:strRef>
              <c:f>Лист1!$G$1:$G$2</c:f>
              <c:strCache>
                <c:ptCount val="1"/>
                <c:pt idx="0">
                  <c:v>О приросте пользователей в ГИС ЖКХ</c:v>
                </c:pt>
              </c:strCache>
            </c:strRef>
          </c:tx>
          <c:invertIfNegative val="0"/>
          <c:cat>
            <c:strRef>
              <c:f>Лист1!$B$4:$B$21</c:f>
              <c:strCache>
                <c:ptCount val="18"/>
                <c:pt idx="0">
                  <c:v>Адмиралтейский</c:v>
                </c:pt>
                <c:pt idx="1">
                  <c:v>Василеостровский</c:v>
                </c:pt>
                <c:pt idx="2">
                  <c:v>Выборгский</c:v>
                </c:pt>
                <c:pt idx="3">
                  <c:v>Калининский</c:v>
                </c:pt>
                <c:pt idx="4">
                  <c:v>Кировский</c:v>
                </c:pt>
                <c:pt idx="5">
                  <c:v>Колпинский</c:v>
                </c:pt>
                <c:pt idx="6">
                  <c:v>Красногвардейский</c:v>
                </c:pt>
                <c:pt idx="7">
                  <c:v>Красносельский</c:v>
                </c:pt>
                <c:pt idx="8">
                  <c:v>Кронштадтский</c:v>
                </c:pt>
                <c:pt idx="9">
                  <c:v>Курортный</c:v>
                </c:pt>
                <c:pt idx="10">
                  <c:v>Московский</c:v>
                </c:pt>
                <c:pt idx="11">
                  <c:v>Невский</c:v>
                </c:pt>
                <c:pt idx="12">
                  <c:v>Петроградский</c:v>
                </c:pt>
                <c:pt idx="13">
                  <c:v>Петродворцовый</c:v>
                </c:pt>
                <c:pt idx="14">
                  <c:v>Приморский</c:v>
                </c:pt>
                <c:pt idx="15">
                  <c:v>Пушкинский</c:v>
                </c:pt>
                <c:pt idx="16">
                  <c:v>Фрунзенский</c:v>
                </c:pt>
                <c:pt idx="17">
                  <c:v>Центральный</c:v>
                </c:pt>
              </c:strCache>
            </c:strRef>
          </c:cat>
          <c:val>
            <c:numRef>
              <c:f>Лист1!$G$3:$G$22</c:f>
            </c:numRef>
          </c:val>
          <c:extLst>
            <c:ext xmlns:c16="http://schemas.microsoft.com/office/drawing/2014/chart" uri="{C3380CC4-5D6E-409C-BE32-E72D297353CC}">
              <c16:uniqueId val="{00000004-D1E7-45D2-A1D9-65872316E103}"/>
            </c:ext>
          </c:extLst>
        </c:ser>
        <c:ser>
          <c:idx val="5"/>
          <c:order val="5"/>
          <c:tx>
            <c:strRef>
              <c:f>Лист1!$H$1:$H$2</c:f>
              <c:strCache>
                <c:ptCount val="1"/>
                <c:pt idx="0">
                  <c:v>О приросте пользователей в ГИС ЖКХ</c:v>
                </c:pt>
              </c:strCache>
            </c:strRef>
          </c:tx>
          <c:invertIfNegative val="0"/>
          <c:cat>
            <c:strRef>
              <c:f>Лист1!$B$4:$B$21</c:f>
              <c:strCache>
                <c:ptCount val="18"/>
                <c:pt idx="0">
                  <c:v>Адмиралтейский</c:v>
                </c:pt>
                <c:pt idx="1">
                  <c:v>Василеостровский</c:v>
                </c:pt>
                <c:pt idx="2">
                  <c:v>Выборгский</c:v>
                </c:pt>
                <c:pt idx="3">
                  <c:v>Калининский</c:v>
                </c:pt>
                <c:pt idx="4">
                  <c:v>Кировский</c:v>
                </c:pt>
                <c:pt idx="5">
                  <c:v>Колпинский</c:v>
                </c:pt>
                <c:pt idx="6">
                  <c:v>Красногвардейский</c:v>
                </c:pt>
                <c:pt idx="7">
                  <c:v>Красносельский</c:v>
                </c:pt>
                <c:pt idx="8">
                  <c:v>Кронштадтский</c:v>
                </c:pt>
                <c:pt idx="9">
                  <c:v>Курортный</c:v>
                </c:pt>
                <c:pt idx="10">
                  <c:v>Московский</c:v>
                </c:pt>
                <c:pt idx="11">
                  <c:v>Невский</c:v>
                </c:pt>
                <c:pt idx="12">
                  <c:v>Петроградский</c:v>
                </c:pt>
                <c:pt idx="13">
                  <c:v>Петродворцовый</c:v>
                </c:pt>
                <c:pt idx="14">
                  <c:v>Приморский</c:v>
                </c:pt>
                <c:pt idx="15">
                  <c:v>Пушкинский</c:v>
                </c:pt>
                <c:pt idx="16">
                  <c:v>Фрунзенский</c:v>
                </c:pt>
                <c:pt idx="17">
                  <c:v>Центральный</c:v>
                </c:pt>
              </c:strCache>
            </c:strRef>
          </c:cat>
          <c:val>
            <c:numRef>
              <c:f>Лист1!$H$3:$H$22</c:f>
            </c:numRef>
          </c:val>
          <c:extLst>
            <c:ext xmlns:c16="http://schemas.microsoft.com/office/drawing/2014/chart" uri="{C3380CC4-5D6E-409C-BE32-E72D297353CC}">
              <c16:uniqueId val="{00000005-D1E7-45D2-A1D9-65872316E103}"/>
            </c:ext>
          </c:extLst>
        </c:ser>
        <c:ser>
          <c:idx val="6"/>
          <c:order val="6"/>
          <c:tx>
            <c:strRef>
              <c:f>Лист1!$I$1:$I$2</c:f>
              <c:strCache>
                <c:ptCount val="1"/>
                <c:pt idx="0">
                  <c:v>О приросте пользователей в ГИС ЖКХ</c:v>
                </c:pt>
              </c:strCache>
            </c:strRef>
          </c:tx>
          <c:invertIfNegative val="0"/>
          <c:cat>
            <c:strRef>
              <c:f>Лист1!$B$4:$B$21</c:f>
              <c:strCache>
                <c:ptCount val="18"/>
                <c:pt idx="0">
                  <c:v>Адмиралтейский</c:v>
                </c:pt>
                <c:pt idx="1">
                  <c:v>Василеостровский</c:v>
                </c:pt>
                <c:pt idx="2">
                  <c:v>Выборгский</c:v>
                </c:pt>
                <c:pt idx="3">
                  <c:v>Калининский</c:v>
                </c:pt>
                <c:pt idx="4">
                  <c:v>Кировский</c:v>
                </c:pt>
                <c:pt idx="5">
                  <c:v>Колпинский</c:v>
                </c:pt>
                <c:pt idx="6">
                  <c:v>Красногвардейский</c:v>
                </c:pt>
                <c:pt idx="7">
                  <c:v>Красносельский</c:v>
                </c:pt>
                <c:pt idx="8">
                  <c:v>Кронштадтский</c:v>
                </c:pt>
                <c:pt idx="9">
                  <c:v>Курортный</c:v>
                </c:pt>
                <c:pt idx="10">
                  <c:v>Московский</c:v>
                </c:pt>
                <c:pt idx="11">
                  <c:v>Невский</c:v>
                </c:pt>
                <c:pt idx="12">
                  <c:v>Петроградский</c:v>
                </c:pt>
                <c:pt idx="13">
                  <c:v>Петродворцовый</c:v>
                </c:pt>
                <c:pt idx="14">
                  <c:v>Приморский</c:v>
                </c:pt>
                <c:pt idx="15">
                  <c:v>Пушкинский</c:v>
                </c:pt>
                <c:pt idx="16">
                  <c:v>Фрунзенский</c:v>
                </c:pt>
                <c:pt idx="17">
                  <c:v>Центральный</c:v>
                </c:pt>
              </c:strCache>
            </c:strRef>
          </c:cat>
          <c:val>
            <c:numRef>
              <c:f>Лист1!$I$3:$I$22</c:f>
            </c:numRef>
          </c:val>
          <c:extLst>
            <c:ext xmlns:c16="http://schemas.microsoft.com/office/drawing/2014/chart" uri="{C3380CC4-5D6E-409C-BE32-E72D297353CC}">
              <c16:uniqueId val="{00000006-D1E7-45D2-A1D9-65872316E10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59145472"/>
        <c:axId val="7525440"/>
      </c:barChart>
      <c:catAx>
        <c:axId val="15914547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 b="1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  <c:crossAx val="7525440"/>
        <c:crosses val="autoZero"/>
        <c:auto val="1"/>
        <c:lblAlgn val="ctr"/>
        <c:lblOffset val="100"/>
        <c:noMultiLvlLbl val="0"/>
      </c:catAx>
      <c:valAx>
        <c:axId val="7525440"/>
        <c:scaling>
          <c:orientation val="minMax"/>
        </c:scaling>
        <c:delete val="0"/>
        <c:axPos val="l"/>
        <c:majorGridlines/>
        <c:numFmt formatCode="#,##0.00" sourceLinked="1"/>
        <c:majorTickMark val="out"/>
        <c:minorTickMark val="none"/>
        <c:tickLblPos val="nextTo"/>
        <c:crossAx val="159145472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C1C9F-D70C-4724-817F-C15D2255C114}" type="datetimeFigureOut">
              <a:rPr lang="ru-RU" smtClean="0"/>
              <a:t>07.12.2021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712B3-954A-4FEB-8140-17A95C6333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14871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C1C9F-D70C-4724-817F-C15D2255C114}" type="datetimeFigureOut">
              <a:rPr lang="ru-RU" smtClean="0"/>
              <a:t>07.12.2021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712B3-954A-4FEB-8140-17A95C6333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91833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C1C9F-D70C-4724-817F-C15D2255C114}" type="datetimeFigureOut">
              <a:rPr lang="ru-RU" smtClean="0"/>
              <a:t>07.12.2021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712B3-954A-4FEB-8140-17A95C6333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9434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C1C9F-D70C-4724-817F-C15D2255C114}" type="datetimeFigureOut">
              <a:rPr lang="ru-RU" smtClean="0"/>
              <a:t>07.12.2021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712B3-954A-4FEB-8140-17A95C6333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11711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C1C9F-D70C-4724-817F-C15D2255C114}" type="datetimeFigureOut">
              <a:rPr lang="ru-RU" smtClean="0"/>
              <a:t>07.12.2021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712B3-954A-4FEB-8140-17A95C6333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2080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C1C9F-D70C-4724-817F-C15D2255C114}" type="datetimeFigureOut">
              <a:rPr lang="ru-RU" smtClean="0"/>
              <a:t>07.12.2021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712B3-954A-4FEB-8140-17A95C6333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18645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C1C9F-D70C-4724-817F-C15D2255C114}" type="datetimeFigureOut">
              <a:rPr lang="ru-RU" smtClean="0"/>
              <a:t>07.12.2021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712B3-954A-4FEB-8140-17A95C6333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87496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C1C9F-D70C-4724-817F-C15D2255C114}" type="datetimeFigureOut">
              <a:rPr lang="ru-RU" smtClean="0"/>
              <a:t>07.12.2021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712B3-954A-4FEB-8140-17A95C6333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58296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C1C9F-D70C-4724-817F-C15D2255C114}" type="datetimeFigureOut">
              <a:rPr lang="ru-RU" smtClean="0"/>
              <a:t>07.12.2021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712B3-954A-4FEB-8140-17A95C6333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60978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C1C9F-D70C-4724-817F-C15D2255C114}" type="datetimeFigureOut">
              <a:rPr lang="ru-RU" smtClean="0"/>
              <a:t>07.12.2021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712B3-954A-4FEB-8140-17A95C6333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23466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C1C9F-D70C-4724-817F-C15D2255C114}" type="datetimeFigureOut">
              <a:rPr lang="ru-RU" smtClean="0"/>
              <a:t>07.12.2021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712B3-954A-4FEB-8140-17A95C6333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87320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CC1C9F-D70C-4724-817F-C15D2255C114}" type="datetimeFigureOut">
              <a:rPr lang="ru-RU" smtClean="0"/>
              <a:t>07.12.2021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5712B3-954A-4FEB-8140-17A95C6333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01468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dom.gosuslugi.ru/#!/main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osuslugi.ru/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7.emf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8.emf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20000"/>
                <a:lumOff val="8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332656"/>
            <a:ext cx="8352928" cy="6120680"/>
          </a:xfrm>
          <a:gradFill>
            <a:gsLst>
              <a:gs pos="0">
                <a:schemeClr val="accent6">
                  <a:lumMod val="20000"/>
                  <a:lumOff val="80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>
            <a:normAutofit/>
          </a:bodyPr>
          <a:lstStyle/>
          <a:p>
            <a:br>
              <a:rPr lang="ru-RU" sz="1700" b="1" dirty="0">
                <a:solidFill>
                  <a:schemeClr val="tx1"/>
                </a:solidFill>
                <a:effectLst/>
                <a:latin typeface="Times New Roman"/>
                <a:ea typeface="Times New Roman"/>
              </a:rPr>
            </a:br>
            <a:r>
              <a:rPr lang="ru-RU" sz="1700" b="1" dirty="0">
                <a:solidFill>
                  <a:schemeClr val="tx1"/>
                </a:solidFill>
                <a:effectLst/>
                <a:latin typeface="Times New Roman"/>
                <a:ea typeface="Times New Roman"/>
              </a:rPr>
              <a:t>ГОСУДАРСТВЕННАЯ ЖИЛИЩНАЯ ИНСПЕКЦИЯ </a:t>
            </a:r>
            <a:br>
              <a:rPr lang="ru-RU" sz="1700" b="1" dirty="0">
                <a:solidFill>
                  <a:schemeClr val="tx1"/>
                </a:solidFill>
                <a:effectLst/>
                <a:latin typeface="Times New Roman"/>
                <a:ea typeface="Times New Roman"/>
              </a:rPr>
            </a:br>
            <a:r>
              <a:rPr lang="ru-RU" sz="1700" b="1" dirty="0">
                <a:solidFill>
                  <a:schemeClr val="tx1"/>
                </a:solidFill>
                <a:effectLst/>
                <a:latin typeface="Times New Roman"/>
                <a:ea typeface="Times New Roman"/>
              </a:rPr>
              <a:t>САНКТ-ПЕТЕРБУРГА</a:t>
            </a:r>
            <a:br>
              <a:rPr lang="ru-RU" sz="2700" b="1" dirty="0">
                <a:solidFill>
                  <a:schemeClr val="tx1"/>
                </a:solidFill>
                <a:effectLst/>
                <a:latin typeface="Times New Roman"/>
                <a:ea typeface="Times New Roman"/>
              </a:rPr>
            </a:br>
            <a:br>
              <a:rPr lang="ru-RU" sz="2700" b="1" dirty="0">
                <a:solidFill>
                  <a:schemeClr val="tx1"/>
                </a:solidFill>
                <a:effectLst/>
                <a:latin typeface="Times New Roman"/>
                <a:ea typeface="Times New Roman"/>
              </a:rPr>
            </a:br>
            <a:br>
              <a:rPr lang="ru-RU" sz="2700" b="1" dirty="0">
                <a:latin typeface="Times New Roman"/>
                <a:ea typeface="Times New Roman"/>
              </a:rPr>
            </a:br>
            <a:r>
              <a:rPr lang="ru-RU" sz="3700" b="1" dirty="0">
                <a:solidFill>
                  <a:srgbClr val="002060"/>
                </a:solidFill>
                <a:latin typeface="Times New Roman"/>
                <a:ea typeface="Times New Roman"/>
              </a:rPr>
              <a:t>Об организации администрациями районов Санкт-Петербурга регистрации в ГИС ЖКХ </a:t>
            </a:r>
            <a:br>
              <a:rPr lang="ru-RU" sz="3700" b="1" dirty="0">
                <a:solidFill>
                  <a:srgbClr val="002060"/>
                </a:solidFill>
                <a:latin typeface="Times New Roman"/>
                <a:ea typeface="Times New Roman"/>
              </a:rPr>
            </a:br>
            <a:r>
              <a:rPr lang="ru-RU" sz="3700" b="1" dirty="0">
                <a:solidFill>
                  <a:srgbClr val="002060"/>
                </a:solidFill>
                <a:latin typeface="Times New Roman"/>
                <a:ea typeface="Times New Roman"/>
              </a:rPr>
              <a:t>физических лиц</a:t>
            </a:r>
            <a:endParaRPr lang="ru-RU" sz="3700" dirty="0">
              <a:solidFill>
                <a:srgbClr val="002060"/>
              </a:solidFill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921" y="585282"/>
            <a:ext cx="784087" cy="97151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359312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20000"/>
                <a:lumOff val="8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7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Государственная информационная система ЖКХ — это современная и удобная платформа.</a:t>
            </a:r>
            <a:endParaRPr lang="ru-RU" sz="2700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184576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Задача — сделать сферу жилищно-коммунального хозяйства для граждан более понятной и прозрачной, обеспечить простой доступ к широкому перечню данных.</a:t>
            </a:r>
          </a:p>
          <a:p>
            <a:pPr marL="0" indent="0" algn="just">
              <a:buNone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ГИС ЖКХ — это единый ресурс, где собираются данные о состоянии ЖКХ со всей страны и всех участников рынка: через ГИС ЖКХ россияне могут взаимодействовать с управляющими и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ресурсоснабжающими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организациями, ТСЖ, органами власти различных уровней. Система доступна по ссылке: </a:t>
            </a:r>
            <a:r>
              <a:rPr lang="en-US" sz="14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</a:t>
            </a:r>
            <a:r>
              <a:rPr lang="ru-RU" sz="14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://</a:t>
            </a:r>
            <a:r>
              <a:rPr lang="en-US" sz="1400" u="sng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dom</a:t>
            </a:r>
            <a:r>
              <a:rPr lang="ru-RU" sz="14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.</a:t>
            </a:r>
            <a:r>
              <a:rPr lang="en-US" sz="1400" u="sng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gosuslugi</a:t>
            </a:r>
            <a:r>
              <a:rPr lang="ru-RU" sz="14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.</a:t>
            </a:r>
            <a:r>
              <a:rPr lang="en-US" sz="1400" u="sng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ru</a:t>
            </a:r>
            <a:r>
              <a:rPr lang="ru-RU" sz="14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/#!/</a:t>
            </a:r>
            <a:r>
              <a:rPr lang="en-US" sz="14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main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.</a:t>
            </a:r>
          </a:p>
          <a:p>
            <a:pPr marL="0" indent="0" algn="just">
              <a:buNone/>
            </a:pPr>
            <a:r>
              <a:rPr lang="ru-RU" sz="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0" indent="0">
              <a:buNone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помощью Системы россияне могут: 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посмотреть начисления за текущий и предыдущие периоды, а также внести плату за предоставленные жилищно-коммунальные услуги;</a:t>
            </a:r>
          </a:p>
          <a:p>
            <a:pPr lvl="0" fontAlgn="base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ввести и проверить показания приборов учета;</a:t>
            </a:r>
          </a:p>
          <a:p>
            <a:pPr lvl="0" fontAlgn="base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контролировать работы по дому, проводимые управляющими организациями, а также их стоимость;</a:t>
            </a:r>
          </a:p>
          <a:p>
            <a:pPr lvl="0" fontAlgn="base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проверить наличие лицензии у управляющей организации;</a:t>
            </a:r>
          </a:p>
          <a:p>
            <a:pPr lvl="0" fontAlgn="base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узнать график капитального ремонта дома;</a:t>
            </a:r>
          </a:p>
          <a:p>
            <a:pPr lvl="0" fontAlgn="base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получить информацию о тарифах на ЖКУ;</a:t>
            </a:r>
          </a:p>
          <a:p>
            <a:pPr lvl="0" fontAlgn="base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принимать участие в управлении домом, в совместных электронных голосованиях и обсуждение вопросов и проблем с соседями на форуме. </a:t>
            </a:r>
          </a:p>
          <a:p>
            <a:pPr lvl="0" fontAlgn="base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направить обращения в органы власти;</a:t>
            </a:r>
          </a:p>
          <a:p>
            <a:pPr lvl="0" fontAlgn="base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получить уведомление о плановом отключении коммунальных ресурсов в своем многоквартирном доме и многое другое.</a:t>
            </a:r>
          </a:p>
          <a:p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72837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20000"/>
                <a:lumOff val="8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7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Государственная информационная система ЖКХ — это современная и удобная платформа.</a:t>
            </a:r>
            <a:endParaRPr lang="ru-RU" sz="2700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1772815"/>
            <a:ext cx="7931224" cy="4248473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ru-RU" dirty="0"/>
              <a:t>	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сегодня ГИС ЖКХ интегрирована с единым порталом государственных и муниципальных услуг (</a:t>
            </a:r>
            <a:r>
              <a:rPr lang="en-US" sz="23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www</a:t>
            </a:r>
            <a:r>
              <a:rPr lang="ru-RU" sz="23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.</a:t>
            </a:r>
            <a:r>
              <a:rPr lang="en-US" sz="2300" u="sng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gosuslugi</a:t>
            </a:r>
            <a:r>
              <a:rPr lang="ru-RU" sz="23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.</a:t>
            </a:r>
            <a:r>
              <a:rPr lang="en-US" sz="2300" u="sng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ru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поэтому отдельная регистрация в системе не требуется — зайти можно через подтвержденную учетную запись «Госуслуг». Для удобства пользования системой создано мобильное приложение для платформ 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iOS 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Android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0" indent="0" algn="just">
              <a:buNone/>
            </a:pP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В рамках работ по развитию ГИС ЖКХ планируется интегрировать ГИС ЖКХ с другими региональными и муниципальными информационными системами, а также расширить взаимодействие с единым порталом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госуслуг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Это позволит оптимизировать процесс размещения информации в системе и исключить дублирование данных.</a:t>
            </a:r>
          </a:p>
        </p:txBody>
      </p:sp>
    </p:spTree>
    <p:extLst>
      <p:ext uri="{BB962C8B-B14F-4D97-AF65-F5344CB8AC3E}">
        <p14:creationId xmlns:p14="http://schemas.microsoft.com/office/powerpoint/2010/main" val="3031493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19" t="15633" r="29030" b="6198"/>
          <a:stretch/>
        </p:blipFill>
        <p:spPr bwMode="auto">
          <a:xfrm>
            <a:off x="323528" y="332656"/>
            <a:ext cx="8424937" cy="62310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956760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11" t="16352" r="29403" b="6202"/>
          <a:stretch/>
        </p:blipFill>
        <p:spPr bwMode="auto">
          <a:xfrm>
            <a:off x="251520" y="260648"/>
            <a:ext cx="8496944" cy="63367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135703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35" t="31268" r="46618" b="21832"/>
          <a:stretch/>
        </p:blipFill>
        <p:spPr bwMode="auto">
          <a:xfrm>
            <a:off x="179512" y="116633"/>
            <a:ext cx="3888432" cy="3257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/>
          <p:cNvPicPr>
            <a:picLocks noGrp="1" noChangeAspect="1" noChangeArrowheads="1"/>
          </p:cNvPicPr>
          <p:nvPr>
            <p:ph idx="4294967295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65" t="31268" r="46753" b="22072"/>
          <a:stretch/>
        </p:blipFill>
        <p:spPr bwMode="auto">
          <a:xfrm>
            <a:off x="4787528" y="116632"/>
            <a:ext cx="3744912" cy="316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00" t="31508" r="46618" b="21832"/>
          <a:stretch/>
        </p:blipFill>
        <p:spPr bwMode="auto">
          <a:xfrm>
            <a:off x="179512" y="3466629"/>
            <a:ext cx="3888432" cy="32747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36" t="33192" r="46618" b="20869"/>
          <a:stretch/>
        </p:blipFill>
        <p:spPr bwMode="auto">
          <a:xfrm>
            <a:off x="4788024" y="3356993"/>
            <a:ext cx="3744416" cy="3384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773508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36" t="31748" r="46753" b="22073"/>
          <a:stretch/>
        </p:blipFill>
        <p:spPr bwMode="auto">
          <a:xfrm>
            <a:off x="467544" y="260648"/>
            <a:ext cx="3744416" cy="3101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Grp="1" noChangeAspect="1" noChangeArrowheads="1"/>
          </p:cNvPicPr>
          <p:nvPr>
            <p:ph idx="4294967295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35" t="31027" r="46618" b="23035"/>
          <a:stretch/>
        </p:blipFill>
        <p:spPr bwMode="auto">
          <a:xfrm>
            <a:off x="4860032" y="266782"/>
            <a:ext cx="3906701" cy="310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66" t="31027" r="46753" b="23515"/>
          <a:stretch/>
        </p:blipFill>
        <p:spPr bwMode="auto">
          <a:xfrm>
            <a:off x="467544" y="3361927"/>
            <a:ext cx="3744416" cy="3070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00" t="31748" r="46618" b="21591"/>
          <a:stretch/>
        </p:blipFill>
        <p:spPr bwMode="auto">
          <a:xfrm>
            <a:off x="4860032" y="3361928"/>
            <a:ext cx="3888432" cy="318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539362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55" t="19916" r="45497" b="9561"/>
          <a:stretch/>
        </p:blipFill>
        <p:spPr bwMode="auto">
          <a:xfrm>
            <a:off x="2195736" y="332656"/>
            <a:ext cx="4642663" cy="63621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278221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12" t="14431" r="45400" b="5477"/>
          <a:stretch/>
        </p:blipFill>
        <p:spPr bwMode="auto">
          <a:xfrm>
            <a:off x="2555776" y="188640"/>
            <a:ext cx="4248472" cy="64359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24470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83" t="18520" r="45265" b="8843"/>
          <a:stretch/>
        </p:blipFill>
        <p:spPr bwMode="auto">
          <a:xfrm>
            <a:off x="2483768" y="332655"/>
            <a:ext cx="4571328" cy="64511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148604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09" t="18520" r="45605" b="9286"/>
          <a:stretch/>
        </p:blipFill>
        <p:spPr bwMode="auto">
          <a:xfrm>
            <a:off x="2572511" y="206496"/>
            <a:ext cx="4527741" cy="64775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60031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40" t="17442" r="46818" b="8209"/>
          <a:stretch/>
        </p:blipFill>
        <p:spPr bwMode="auto">
          <a:xfrm>
            <a:off x="2658984" y="188640"/>
            <a:ext cx="4484845" cy="6480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82248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id="{2F6E3F83-2457-4ABB-93E4-366C5D5353A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7023520"/>
              </p:ext>
            </p:extLst>
          </p:nvPr>
        </p:nvGraphicFramePr>
        <p:xfrm>
          <a:off x="611560" y="188640"/>
          <a:ext cx="7848872" cy="6408712"/>
        </p:xfrm>
        <a:graphic>
          <a:graphicData uri="http://schemas.openxmlformats.org/drawingml/2006/table">
            <a:tbl>
              <a:tblPr/>
              <a:tblGrid>
                <a:gridCol w="502715">
                  <a:extLst>
                    <a:ext uri="{9D8B030D-6E8A-4147-A177-3AD203B41FA5}">
                      <a16:colId xmlns:a16="http://schemas.microsoft.com/office/drawing/2014/main" val="329276306"/>
                    </a:ext>
                  </a:extLst>
                </a:gridCol>
                <a:gridCol w="2773053">
                  <a:extLst>
                    <a:ext uri="{9D8B030D-6E8A-4147-A177-3AD203B41FA5}">
                      <a16:colId xmlns:a16="http://schemas.microsoft.com/office/drawing/2014/main" val="1699358538"/>
                    </a:ext>
                  </a:extLst>
                </a:gridCol>
                <a:gridCol w="1751402">
                  <a:extLst>
                    <a:ext uri="{9D8B030D-6E8A-4147-A177-3AD203B41FA5}">
                      <a16:colId xmlns:a16="http://schemas.microsoft.com/office/drawing/2014/main" val="4221668308"/>
                    </a:ext>
                  </a:extLst>
                </a:gridCol>
                <a:gridCol w="1864919">
                  <a:extLst>
                    <a:ext uri="{9D8B030D-6E8A-4147-A177-3AD203B41FA5}">
                      <a16:colId xmlns:a16="http://schemas.microsoft.com/office/drawing/2014/main" val="934373667"/>
                    </a:ext>
                  </a:extLst>
                </a:gridCol>
                <a:gridCol w="956783">
                  <a:extLst>
                    <a:ext uri="{9D8B030D-6E8A-4147-A177-3AD203B41FA5}">
                      <a16:colId xmlns:a16="http://schemas.microsoft.com/office/drawing/2014/main" val="1381753083"/>
                    </a:ext>
                  </a:extLst>
                </a:gridCol>
              </a:tblGrid>
              <a:tr h="666775">
                <a:tc>
                  <a:txBody>
                    <a:bodyPr/>
                    <a:lstStyle/>
                    <a:p>
                      <a:pPr algn="ctr" fontAlgn="ctr"/>
                      <a:endParaRPr lang="ru-RU" sz="13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348" marR="4348" marT="4348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ru-RU" sz="2100" b="1" i="0" u="none" strike="noStrike" dirty="0">
                          <a:solidFill>
                            <a:srgbClr val="0070C0"/>
                          </a:solidFill>
                          <a:effectLst/>
                          <a:latin typeface="Times New Roman" panose="02020603050405020304" pitchFamily="18" charset="0"/>
                        </a:rPr>
                        <a:t>Количество пользователей ГИС ЖКХ - физических лиц </a:t>
                      </a:r>
                      <a:br>
                        <a:rPr lang="ru-RU" sz="1600" b="1" i="0" u="none" strike="noStrike" dirty="0">
                          <a:solidFill>
                            <a:srgbClr val="0070C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ru-RU" sz="1400" b="1" i="1" u="none" strike="noStrike" dirty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</a:rPr>
                        <a:t>по состоянию на 10.11.2021</a:t>
                      </a:r>
                      <a:endParaRPr lang="ru-RU" sz="1600" b="1" i="0" u="none" strike="noStrike" dirty="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348" marR="4348" marT="4348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8150619"/>
                  </a:ext>
                </a:extLst>
              </a:tr>
              <a:tr h="948379">
                <a:tc>
                  <a:txBody>
                    <a:bodyPr/>
                    <a:lstStyle/>
                    <a:p>
                      <a:pPr algn="ctr" fontAlgn="ctr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348" marR="4348" marT="4348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Субъект РФ</a:t>
                      </a:r>
                    </a:p>
                  </a:txBody>
                  <a:tcPr marL="4348" marR="4348" marT="434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Число жителей</a:t>
                      </a:r>
                    </a:p>
                  </a:txBody>
                  <a:tcPr marL="4348" marR="4348" marT="434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Число пользователей</a:t>
                      </a:r>
                    </a:p>
                  </a:txBody>
                  <a:tcPr marL="4348" marR="4348" marT="434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</a:t>
                      </a:r>
                    </a:p>
                  </a:txBody>
                  <a:tcPr marL="4348" marR="4348" marT="434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548230809"/>
                  </a:ext>
                </a:extLst>
              </a:tr>
              <a:tr h="30996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4348" marR="4348" marT="4348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Московская область</a:t>
                      </a:r>
                    </a:p>
                  </a:txBody>
                  <a:tcPr marL="4348" marR="4348" marT="434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7 708 000</a:t>
                      </a:r>
                    </a:p>
                  </a:txBody>
                  <a:tcPr marL="4348" marR="4348" marT="434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264 617</a:t>
                      </a:r>
                    </a:p>
                  </a:txBody>
                  <a:tcPr marL="4348" marR="4348" marT="434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3,4</a:t>
                      </a:r>
                    </a:p>
                  </a:txBody>
                  <a:tcPr marL="4348" marR="4348" marT="434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15332553"/>
                  </a:ext>
                </a:extLst>
              </a:tr>
              <a:tr h="30996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4348" marR="4348" marT="4348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Город Москва </a:t>
                      </a:r>
                    </a:p>
                  </a:txBody>
                  <a:tcPr marL="4348" marR="4348" marT="434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12 655 000</a:t>
                      </a:r>
                    </a:p>
                  </a:txBody>
                  <a:tcPr marL="4348" marR="4348" marT="434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191 480</a:t>
                      </a:r>
                    </a:p>
                  </a:txBody>
                  <a:tcPr marL="4348" marR="4348" marT="434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1,5</a:t>
                      </a:r>
                    </a:p>
                  </a:txBody>
                  <a:tcPr marL="4348" marR="4348" marT="434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09080424"/>
                  </a:ext>
                </a:extLst>
              </a:tr>
              <a:tr h="30996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4348" marR="4348" marT="4348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Свердловская область</a:t>
                      </a:r>
                    </a:p>
                  </a:txBody>
                  <a:tcPr marL="4348" marR="4348" marT="434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4 290 000</a:t>
                      </a:r>
                    </a:p>
                  </a:txBody>
                  <a:tcPr marL="4348" marR="4348" marT="434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160 658</a:t>
                      </a:r>
                    </a:p>
                  </a:txBody>
                  <a:tcPr marL="4348" marR="4348" marT="434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3,7</a:t>
                      </a:r>
                    </a:p>
                  </a:txBody>
                  <a:tcPr marL="4348" marR="4348" marT="434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93789497"/>
                  </a:ext>
                </a:extLst>
              </a:tr>
              <a:tr h="30996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4348" marR="4348" marT="4348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Челябинская область</a:t>
                      </a:r>
                    </a:p>
                  </a:txBody>
                  <a:tcPr marL="4348" marR="4348" marT="434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3 443 000</a:t>
                      </a:r>
                    </a:p>
                  </a:txBody>
                  <a:tcPr marL="4348" marR="4348" marT="434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147 204</a:t>
                      </a:r>
                    </a:p>
                  </a:txBody>
                  <a:tcPr marL="4348" marR="4348" marT="434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4,3</a:t>
                      </a:r>
                    </a:p>
                  </a:txBody>
                  <a:tcPr marL="4348" marR="4348" marT="434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37408259"/>
                  </a:ext>
                </a:extLst>
              </a:tr>
              <a:tr h="30996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4348" marR="4348" marT="4348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Самарская область</a:t>
                      </a:r>
                    </a:p>
                  </a:txBody>
                  <a:tcPr marL="4348" marR="4348" marT="434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3 154 000</a:t>
                      </a:r>
                    </a:p>
                  </a:txBody>
                  <a:tcPr marL="4348" marR="4348" marT="434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121 040</a:t>
                      </a:r>
                    </a:p>
                  </a:txBody>
                  <a:tcPr marL="4348" marR="4348" marT="434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3,8</a:t>
                      </a:r>
                    </a:p>
                  </a:txBody>
                  <a:tcPr marL="4348" marR="4348" marT="434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90386783"/>
                  </a:ext>
                </a:extLst>
              </a:tr>
              <a:tr h="30996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4348" marR="4348" marT="4348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Краснодарский край</a:t>
                      </a:r>
                    </a:p>
                  </a:txBody>
                  <a:tcPr marL="4348" marR="4348" marT="434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5 684 000</a:t>
                      </a:r>
                    </a:p>
                  </a:txBody>
                  <a:tcPr marL="4348" marR="4348" marT="434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119 936</a:t>
                      </a:r>
                    </a:p>
                  </a:txBody>
                  <a:tcPr marL="4348" marR="4348" marT="434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2,1</a:t>
                      </a:r>
                    </a:p>
                  </a:txBody>
                  <a:tcPr marL="4348" marR="4348" marT="434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86586750"/>
                  </a:ext>
                </a:extLst>
              </a:tr>
              <a:tr h="30996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</a:p>
                  </a:txBody>
                  <a:tcPr marL="4348" marR="4348" marT="4348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Севастополь</a:t>
                      </a:r>
                    </a:p>
                  </a:txBody>
                  <a:tcPr marL="4348" marR="4348" marT="434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510 000</a:t>
                      </a:r>
                    </a:p>
                  </a:txBody>
                  <a:tcPr marL="4348" marR="4348" marT="434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117 572</a:t>
                      </a:r>
                    </a:p>
                  </a:txBody>
                  <a:tcPr marL="4348" marR="4348" marT="434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23,1</a:t>
                      </a:r>
                    </a:p>
                  </a:txBody>
                  <a:tcPr marL="4348" marR="4348" marT="434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51274623"/>
                  </a:ext>
                </a:extLst>
              </a:tr>
              <a:tr h="30996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4348" marR="4348" marT="4348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Нижегородская область</a:t>
                      </a:r>
                    </a:p>
                  </a:txBody>
                  <a:tcPr marL="4348" marR="4348" marT="434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3 177 000</a:t>
                      </a:r>
                    </a:p>
                  </a:txBody>
                  <a:tcPr marL="4348" marR="4348" marT="434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114 202</a:t>
                      </a:r>
                    </a:p>
                  </a:txBody>
                  <a:tcPr marL="4348" marR="4348" marT="434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3,6</a:t>
                      </a:r>
                    </a:p>
                  </a:txBody>
                  <a:tcPr marL="4348" marR="4348" marT="434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12360036"/>
                  </a:ext>
                </a:extLst>
              </a:tr>
              <a:tr h="30996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</a:t>
                      </a:r>
                    </a:p>
                  </a:txBody>
                  <a:tcPr marL="4348" marR="4348" marT="4348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Республика Башкортостан</a:t>
                      </a:r>
                    </a:p>
                  </a:txBody>
                  <a:tcPr marL="4348" marR="4348" marT="434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4 014 000</a:t>
                      </a:r>
                    </a:p>
                  </a:txBody>
                  <a:tcPr marL="4348" marR="4348" marT="434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112 164</a:t>
                      </a:r>
                    </a:p>
                  </a:txBody>
                  <a:tcPr marL="4348" marR="4348" marT="434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2,8</a:t>
                      </a:r>
                    </a:p>
                  </a:txBody>
                  <a:tcPr marL="4348" marR="4348" marT="434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18188181"/>
                  </a:ext>
                </a:extLst>
              </a:tr>
              <a:tr h="30996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</a:t>
                      </a:r>
                    </a:p>
                  </a:txBody>
                  <a:tcPr marL="4348" marR="4348" marT="4348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Новосибирская область</a:t>
                      </a:r>
                    </a:p>
                  </a:txBody>
                  <a:tcPr marL="4348" marR="4348" marT="434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2 786 000</a:t>
                      </a:r>
                    </a:p>
                  </a:txBody>
                  <a:tcPr marL="4348" marR="4348" marT="434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106 345</a:t>
                      </a:r>
                    </a:p>
                  </a:txBody>
                  <a:tcPr marL="4348" marR="4348" marT="434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3,8</a:t>
                      </a:r>
                    </a:p>
                  </a:txBody>
                  <a:tcPr marL="4348" marR="4348" marT="434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95476760"/>
                  </a:ext>
                </a:extLst>
              </a:tr>
              <a:tr h="30996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</a:t>
                      </a:r>
                    </a:p>
                  </a:txBody>
                  <a:tcPr marL="4348" marR="4348" marT="4348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Ростовская область</a:t>
                      </a:r>
                    </a:p>
                  </a:txBody>
                  <a:tcPr marL="4348" marR="4348" marT="434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4 181 000</a:t>
                      </a:r>
                    </a:p>
                  </a:txBody>
                  <a:tcPr marL="4348" marR="4348" marT="434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101 323</a:t>
                      </a:r>
                    </a:p>
                  </a:txBody>
                  <a:tcPr marL="4348" marR="4348" marT="434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2,4</a:t>
                      </a:r>
                    </a:p>
                  </a:txBody>
                  <a:tcPr marL="4348" marR="4348" marT="434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40358360"/>
                  </a:ext>
                </a:extLst>
              </a:tr>
              <a:tr h="30996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</a:t>
                      </a:r>
                    </a:p>
                  </a:txBody>
                  <a:tcPr marL="4348" marR="4348" marT="4348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Город Санкт-Петербург </a:t>
                      </a:r>
                    </a:p>
                  </a:txBody>
                  <a:tcPr marL="4348" marR="4348" marT="434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5 384 000</a:t>
                      </a:r>
                    </a:p>
                  </a:txBody>
                  <a:tcPr marL="4348" marR="4348" marT="434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100 797</a:t>
                      </a:r>
                    </a:p>
                  </a:txBody>
                  <a:tcPr marL="4348" marR="4348" marT="434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1,9</a:t>
                      </a:r>
                    </a:p>
                  </a:txBody>
                  <a:tcPr marL="4348" marR="4348" marT="434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1460565"/>
                  </a:ext>
                </a:extLst>
              </a:tr>
              <a:tr h="30996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</a:t>
                      </a:r>
                    </a:p>
                  </a:txBody>
                  <a:tcPr marL="4348" marR="4348" marT="4348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Республика Татарстан </a:t>
                      </a:r>
                    </a:p>
                  </a:txBody>
                  <a:tcPr marL="4348" marR="4348" marT="434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3 894 000</a:t>
                      </a:r>
                    </a:p>
                  </a:txBody>
                  <a:tcPr marL="4348" marR="4348" marT="434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89 260</a:t>
                      </a:r>
                    </a:p>
                  </a:txBody>
                  <a:tcPr marL="4348" marR="4348" marT="434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2,3</a:t>
                      </a:r>
                    </a:p>
                  </a:txBody>
                  <a:tcPr marL="4348" marR="4348" marT="434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82164333"/>
                  </a:ext>
                </a:extLst>
              </a:tr>
              <a:tr h="30996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</a:t>
                      </a:r>
                    </a:p>
                  </a:txBody>
                  <a:tcPr marL="4348" marR="4348" marT="4348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Красноярский край</a:t>
                      </a:r>
                    </a:p>
                  </a:txBody>
                  <a:tcPr marL="4348" marR="4348" marT="434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2 856 000</a:t>
                      </a:r>
                    </a:p>
                  </a:txBody>
                  <a:tcPr marL="4348" marR="4348" marT="434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87 720</a:t>
                      </a:r>
                    </a:p>
                  </a:txBody>
                  <a:tcPr marL="4348" marR="4348" marT="434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3,1</a:t>
                      </a:r>
                    </a:p>
                  </a:txBody>
                  <a:tcPr marL="4348" marR="4348" marT="434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1966560"/>
                  </a:ext>
                </a:extLst>
              </a:tr>
              <a:tr h="453992">
                <a:tc>
                  <a:txBody>
                    <a:bodyPr/>
                    <a:lstStyle/>
                    <a:p>
                      <a:pPr algn="ctr" fontAlgn="ctr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348" marR="4348" marT="4348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Всего РФ</a:t>
                      </a:r>
                    </a:p>
                  </a:txBody>
                  <a:tcPr marL="4348" marR="4348" marT="4348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146 171 000</a:t>
                      </a:r>
                    </a:p>
                  </a:txBody>
                  <a:tcPr marL="4348" marR="4348" marT="4348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4 308 126</a:t>
                      </a:r>
                    </a:p>
                  </a:txBody>
                  <a:tcPr marL="4348" marR="4348" marT="4348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2,9</a:t>
                      </a:r>
                    </a:p>
                  </a:txBody>
                  <a:tcPr marL="4348" marR="4348" marT="4348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D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963677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29541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15935234"/>
              </p:ext>
            </p:extLst>
          </p:nvPr>
        </p:nvGraphicFramePr>
        <p:xfrm>
          <a:off x="179512" y="260648"/>
          <a:ext cx="8712968" cy="64087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4572103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51520" y="157295"/>
            <a:ext cx="8568952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Общее количество пользователей – физических лиц, по данным Минстроя России по состоянию на 10.11.2021 г. – </a:t>
            </a:r>
            <a:r>
              <a:rPr lang="ru-RU" sz="1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100 797 человек</a:t>
            </a:r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38966315"/>
              </p:ext>
            </p:extLst>
          </p:nvPr>
        </p:nvGraphicFramePr>
        <p:xfrm>
          <a:off x="1187624" y="692696"/>
          <a:ext cx="6366842" cy="596458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Лист" r:id="rId3" imgW="5676857" imgH="5762784" progId="Excel.Sheet.12">
                  <p:embed/>
                </p:oleObj>
              </mc:Choice>
              <mc:Fallback>
                <p:oleObj name="Лист" r:id="rId3" imgW="5676857" imgH="5762784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187624" y="692696"/>
                        <a:ext cx="6366842" cy="596458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639732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37884192"/>
              </p:ext>
            </p:extLst>
          </p:nvPr>
        </p:nvGraphicFramePr>
        <p:xfrm>
          <a:off x="457200" y="188640"/>
          <a:ext cx="8229600" cy="63367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87740704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24377703"/>
              </p:ext>
            </p:extLst>
          </p:nvPr>
        </p:nvGraphicFramePr>
        <p:xfrm>
          <a:off x="323528" y="260648"/>
          <a:ext cx="8496944" cy="63367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48707575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88275531"/>
              </p:ext>
            </p:extLst>
          </p:nvPr>
        </p:nvGraphicFramePr>
        <p:xfrm>
          <a:off x="179513" y="188642"/>
          <a:ext cx="8712966" cy="6336248"/>
        </p:xfrm>
        <a:graphic>
          <a:graphicData uri="http://schemas.openxmlformats.org/drawingml/2006/table">
            <a:tbl>
              <a:tblPr>
                <a:tableStyleId>{D7AC3CCA-C797-4891-BE02-D94E43425B78}</a:tableStyleId>
              </a:tblPr>
              <a:tblGrid>
                <a:gridCol w="2160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20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292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6618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5429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6673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6828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23221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21665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41320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42874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54299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42874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298358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298358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298358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298358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298358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298358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  <a:gridCol w="298358">
                  <a:extLst>
                    <a:ext uri="{9D8B030D-6E8A-4147-A177-3AD203B41FA5}">
                      <a16:colId xmlns:a16="http://schemas.microsoft.com/office/drawing/2014/main" val="20020"/>
                    </a:ext>
                  </a:extLst>
                </a:gridCol>
                <a:gridCol w="386931">
                  <a:extLst>
                    <a:ext uri="{9D8B030D-6E8A-4147-A177-3AD203B41FA5}">
                      <a16:colId xmlns:a16="http://schemas.microsoft.com/office/drawing/2014/main" val="20021"/>
                    </a:ext>
                  </a:extLst>
                </a:gridCol>
                <a:gridCol w="298358">
                  <a:extLst>
                    <a:ext uri="{9D8B030D-6E8A-4147-A177-3AD203B41FA5}">
                      <a16:colId xmlns:a16="http://schemas.microsoft.com/office/drawing/2014/main" val="20022"/>
                    </a:ext>
                  </a:extLst>
                </a:gridCol>
              </a:tblGrid>
              <a:tr h="306876">
                <a:tc gridSpan="23"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solidFill>
                            <a:srgbClr val="0070C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Информация о принятии мер по устранению нарушений при размещении информации в ГИС ЖКХ </a:t>
                      </a:r>
                      <a:endParaRPr lang="ru-RU" sz="1400" b="1" i="0" u="none" strike="noStrike" dirty="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7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7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7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0156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ru-RU" sz="7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№№</a:t>
                      </a:r>
                      <a:endParaRPr lang="ru-RU" sz="7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ru-RU" sz="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Район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9"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Многоквартирные дома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Жилые дома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МКД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УО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РСО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ru-RU" sz="7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количество нарушений</a:t>
                      </a:r>
                      <a:endParaRPr lang="ru-RU" sz="7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vert="vert27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ru-RU" sz="7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выявленных нарушений к общему </a:t>
                      </a:r>
                      <a:br>
                        <a:rPr lang="ru-RU" sz="7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7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количеству МКД и ЖД</a:t>
                      </a:r>
                      <a:endParaRPr lang="ru-RU" sz="7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vert="vert27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Рейтинг района с учетом МКД и ЖД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vert="vert27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588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700" b="1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МКД</a:t>
                      </a:r>
                      <a:endParaRPr lang="ru-RU" sz="7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 gridSpan="3">
                  <a:txBody>
                    <a:bodyPr/>
                    <a:lstStyle/>
                    <a:p>
                      <a:pPr algn="ctr" fontAlgn="ctr"/>
                      <a:r>
                        <a:rPr lang="ru-RU" sz="7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 размещены договоры управления </a:t>
                      </a:r>
                      <a:br>
                        <a:rPr lang="ru-RU" sz="7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7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или уставы ТСЖ/ЖСК</a:t>
                      </a:r>
                      <a:endParaRPr lang="ru-RU" sz="700" b="1" i="0" u="none" strike="noStrike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Нарушения размещения информации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 размещены </a:t>
                      </a:r>
                      <a:br>
                        <a:rPr lang="ru-RU" sz="9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9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договоры РСО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ru-RU" sz="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 размещена информация о выборе способа формирования фонда КР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vert="vert27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Принятые меры:</a:t>
                      </a: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Принятые меры: 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802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7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о технических характеристиках</a:t>
                      </a:r>
                      <a:endParaRPr lang="ru-RU" sz="7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700" b="1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о лицевых счетах</a:t>
                      </a:r>
                      <a:endParaRPr lang="ru-RU" sz="7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МКД</a:t>
                      </a:r>
                      <a:endParaRPr lang="ru-RU" sz="7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Жилые дома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7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Объявлено Предостережений</a:t>
                      </a:r>
                      <a:endParaRPr lang="ru-RU" sz="7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vert="vert27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700" b="1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Оформлено протоколов</a:t>
                      </a:r>
                      <a:endParaRPr lang="ru-RU" sz="7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vert="vert27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700" b="1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Вручено предписаний</a:t>
                      </a:r>
                      <a:endParaRPr lang="ru-RU" sz="7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vert="vert27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700" b="1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Объявлено Предостережений</a:t>
                      </a:r>
                      <a:endParaRPr lang="ru-RU" sz="7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vert="vert27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7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Оформлено протоколов</a:t>
                      </a:r>
                      <a:endParaRPr lang="ru-RU" sz="7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vert="vert27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7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Вручено предписаний</a:t>
                      </a:r>
                      <a:endParaRPr lang="ru-RU" sz="7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vert="vert27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6732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 данным ГИС ЖКХ</a:t>
                      </a:r>
                      <a:endParaRPr lang="ru-RU" sz="7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vert="vert27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МКД </a:t>
                      </a:r>
                      <a:endParaRPr lang="ru-RU" sz="800" b="1" i="0" u="none" strike="noStrike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vert="vert27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Информация о способе управления не размещена в системе</a:t>
                      </a:r>
                      <a:endParaRPr lang="ru-RU" sz="7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vert="vert27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способ управления не выбран</a:t>
                      </a:r>
                      <a:endParaRPr lang="ru-RU" sz="7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vert="vert27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УО</a:t>
                      </a:r>
                      <a:endParaRPr lang="ru-RU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vert="vert27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ТСЖ/ЖСК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vert="vert27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УО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vert="vert27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ТСЖ/ЖСК</a:t>
                      </a:r>
                      <a:endParaRPr lang="ru-RU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vert="vert27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Ни одного договора</a:t>
                      </a:r>
                      <a:endParaRPr lang="ru-RU" sz="7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vert="vert27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</a:t>
                      </a:r>
                      <a:endParaRPr lang="ru-RU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vert="vert27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Ни одного договора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vert="vert27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9605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Адмиралтейский</a:t>
                      </a:r>
                      <a:endParaRPr lang="ru-RU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1 731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4%</a:t>
                      </a:r>
                    </a:p>
                  </a:txBody>
                  <a:tcPr marL="9525" marR="9525" marT="9525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9605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Василеостровский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1 221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7%</a:t>
                      </a:r>
                    </a:p>
                  </a:txBody>
                  <a:tcPr marL="9525" marR="9525" marT="9525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9605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Выборгский</a:t>
                      </a:r>
                      <a:endParaRPr lang="ru-RU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1 525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76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56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3 711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204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4%</a:t>
                      </a:r>
                    </a:p>
                  </a:txBody>
                  <a:tcPr marL="9525" marR="9525" marT="9525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9605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Калининский</a:t>
                      </a:r>
                      <a:endParaRPr lang="ru-RU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1 503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128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9%</a:t>
                      </a:r>
                    </a:p>
                  </a:txBody>
                  <a:tcPr marL="9525" marR="9525" marT="9525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9605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Кировский</a:t>
                      </a:r>
                      <a:endParaRPr lang="ru-RU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1 596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67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4%</a:t>
                      </a:r>
                    </a:p>
                  </a:txBody>
                  <a:tcPr marL="9525" marR="9525" marT="9525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9605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Колпинский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773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2 024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2%</a:t>
                      </a:r>
                    </a:p>
                  </a:txBody>
                  <a:tcPr marL="9525" marR="9525" marT="9525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6380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Красногвардейский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1 259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69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111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8%</a:t>
                      </a:r>
                    </a:p>
                  </a:txBody>
                  <a:tcPr marL="9525" marR="9525" marT="9525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9605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Красносельский</a:t>
                      </a:r>
                      <a:endParaRPr lang="ru-RU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1 106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4 713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2%</a:t>
                      </a:r>
                    </a:p>
                  </a:txBody>
                  <a:tcPr marL="9525" marR="9525" marT="9525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9605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Кронштадтский</a:t>
                      </a:r>
                      <a:endParaRPr lang="ru-RU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340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1%</a:t>
                      </a:r>
                    </a:p>
                  </a:txBody>
                  <a:tcPr marL="9525" marR="9525" marT="9525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9605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Курортный</a:t>
                      </a:r>
                      <a:endParaRPr lang="ru-RU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804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5 896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1%</a:t>
                      </a:r>
                    </a:p>
                  </a:txBody>
                  <a:tcPr marL="9525" marR="9525" marT="9525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9605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Московский</a:t>
                      </a:r>
                      <a:endParaRPr lang="ru-RU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1 267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113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9%</a:t>
                      </a:r>
                    </a:p>
                  </a:txBody>
                  <a:tcPr marL="9525" marR="9525" marT="9525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9605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Невский</a:t>
                      </a:r>
                      <a:endParaRPr lang="ru-RU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1 715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78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63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193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11%</a:t>
                      </a:r>
                    </a:p>
                  </a:txBody>
                  <a:tcPr marL="9525" marR="9525" marT="9525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9605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Петроградский</a:t>
                      </a:r>
                      <a:endParaRPr lang="ru-RU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1 230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113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9%</a:t>
                      </a:r>
                    </a:p>
                  </a:txBody>
                  <a:tcPr marL="9525" marR="9525" marT="9525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9605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Петродворцовый</a:t>
                      </a:r>
                      <a:endParaRPr lang="ru-RU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743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3 377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1%</a:t>
                      </a:r>
                    </a:p>
                  </a:txBody>
                  <a:tcPr marL="9525" marR="9525" marT="9525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9605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Приморский</a:t>
                      </a:r>
                      <a:endParaRPr lang="ru-RU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1 623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110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79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3 244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241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5%</a:t>
                      </a:r>
                    </a:p>
                  </a:txBody>
                  <a:tcPr marL="9525" marR="9525" marT="9525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9605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Пушкинский</a:t>
                      </a:r>
                      <a:endParaRPr lang="ru-RU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1 404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4 240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137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2%</a:t>
                      </a:r>
                    </a:p>
                  </a:txBody>
                  <a:tcPr marL="9525" marR="9525" marT="9525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9605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Фрунзенский</a:t>
                      </a:r>
                      <a:endParaRPr lang="ru-RU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1 092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125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11%</a:t>
                      </a:r>
                    </a:p>
                  </a:txBody>
                  <a:tcPr marL="9525" marR="9525" marT="9525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9605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Центральный</a:t>
                      </a:r>
                      <a:endParaRPr lang="ru-RU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2 422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205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8%</a:t>
                      </a:r>
                    </a:p>
                  </a:txBody>
                  <a:tcPr marL="9525" marR="9525" marT="9525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29116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Итого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23 354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130</a:t>
                      </a:r>
                      <a:endParaRPr lang="ru-RU" sz="1000" b="1" i="0" u="none" strike="noStrike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129</a:t>
                      </a:r>
                      <a:endParaRPr lang="ru-RU" sz="1000" b="1" i="0" u="none" strike="noStrike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00" b="1" i="0" u="none" strike="noStrike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</a:t>
                      </a:r>
                      <a:endParaRPr lang="ru-RU" sz="1000" b="1" i="0" u="none" strike="noStrike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876</a:t>
                      </a:r>
                      <a:endParaRPr lang="ru-RU" sz="1000" b="1" i="0" u="none" strike="noStrike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124</a:t>
                      </a:r>
                      <a:endParaRPr lang="ru-RU" sz="1000" b="1" i="0" u="none" strike="noStrike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607</a:t>
                      </a:r>
                      <a:endParaRPr lang="ru-RU" sz="1000" b="1" i="0" u="none" strike="noStrike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27 310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126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180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2036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4%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04" marR="3104" marT="3104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6294271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7226" y="152286"/>
            <a:ext cx="8567262" cy="6229042"/>
          </a:xfrm>
        </p:spPr>
        <p:txBody>
          <a:bodyPr/>
          <a:lstStyle/>
          <a:p>
            <a:pPr marL="0" indent="0" algn="ctr">
              <a:buNone/>
            </a:pP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Приказ Минстроя России и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Минцифры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России от 29.02.2016 №74/114/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</a:t>
            </a:r>
            <a:endParaRPr lang="ru-RU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ru-RU" sz="500" b="1" dirty="0"/>
          </a:p>
          <a:p>
            <a:pPr marL="0" indent="0" algn="ctr">
              <a:buNone/>
            </a:pPr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Раздел 8. Информация, подлежащая размещению в системе лицами, осуществляющими поставки ресурсов, необходимых для предоставления коммунальных услуг в многоквартирные дома, жилые дома</a:t>
            </a:r>
          </a:p>
          <a:p>
            <a:pPr marL="0" indent="0" algn="ctr">
              <a:buNone/>
            </a:pPr>
            <a:endParaRPr lang="ru-RU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ru-RU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5046078"/>
              </p:ext>
            </p:extLst>
          </p:nvPr>
        </p:nvGraphicFramePr>
        <p:xfrm>
          <a:off x="522791" y="4265507"/>
          <a:ext cx="8136904" cy="2085213"/>
        </p:xfrm>
        <a:graphic>
          <a:graphicData uri="http://schemas.openxmlformats.org/drawingml/2006/table">
            <a:tbl>
              <a:tblPr>
                <a:tableStyleId>{69CF1AB2-1976-4502-BF36-3FF5EA218861}</a:tableStyleId>
              </a:tblPr>
              <a:tblGrid>
                <a:gridCol w="44671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7914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01103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81432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70C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</a:t>
                      </a:r>
                      <a:endParaRPr lang="ru-RU" sz="1100" b="1" dirty="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7780" marR="17780" marT="72390" marB="72390" anchor="ctr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ru-RU" sz="1400" b="1" dirty="0">
                          <a:solidFill>
                            <a:srgbClr val="0070C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Информация о предоставлении коммунальных услуг ненадлежащего качества, перерывах в предоставлении коммунальных услуг, приостановлении или ограничении предоставления коммунальных услуг:* </a:t>
                      </a:r>
                    </a:p>
                  </a:txBody>
                  <a:tcPr marL="17780" marR="17780" marT="72390" marB="7239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8198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4.1. </a:t>
                      </a:r>
                    </a:p>
                  </a:txBody>
                  <a:tcPr marL="17780" marR="17780" marT="72390" marB="7239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Информационное сообщение собственникам и пользователям помещений в МКД и жилых домов о плановом (планируемом) перерыве в предоставлении коммунальных услуг </a:t>
                      </a:r>
                    </a:p>
                  </a:txBody>
                  <a:tcPr marL="17780" marR="17780" marT="72390" marB="7239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 позднее сроков информирования собственников и пользователей помещений в МКД и жилых домов о перерыве в предоставлении коммунальных услуг, предусмотренных законодательством Российской Федерации </a:t>
                      </a:r>
                    </a:p>
                  </a:txBody>
                  <a:tcPr marL="17780" marR="17780" marT="72390" marB="7239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3" name="Объект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24834594"/>
              </p:ext>
            </p:extLst>
          </p:nvPr>
        </p:nvGraphicFramePr>
        <p:xfrm>
          <a:off x="522790" y="1340768"/>
          <a:ext cx="8136905" cy="28941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" name="Документ" r:id="rId3" imgW="6375112" imgH="2274871" progId="Word.Document.12">
                  <p:embed/>
                </p:oleObj>
              </mc:Choice>
              <mc:Fallback>
                <p:oleObj name="Документ" r:id="rId3" imgW="6375112" imgH="2274871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22790" y="1340768"/>
                        <a:ext cx="8136905" cy="289413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917306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41968" t="22281" r="11256" b="10521"/>
          <a:stretch/>
        </p:blipFill>
        <p:spPr>
          <a:xfrm>
            <a:off x="251520" y="260647"/>
            <a:ext cx="8784976" cy="6458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456754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61E0E5F-9F53-487D-87BF-3FB9C77427D5}"/>
              </a:ext>
            </a:extLst>
          </p:cNvPr>
          <p:cNvSpPr txBox="1"/>
          <p:nvPr/>
        </p:nvSpPr>
        <p:spPr>
          <a:xfrm>
            <a:off x="1763688" y="2708920"/>
            <a:ext cx="5976664" cy="8156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7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112887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2009</TotalTime>
  <Words>1259</Words>
  <Application>Microsoft Office PowerPoint</Application>
  <PresentationFormat>Экран (4:3)</PresentationFormat>
  <Paragraphs>587</Paragraphs>
  <Slides>21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21</vt:i4>
      </vt:variant>
    </vt:vector>
  </HeadingPairs>
  <TitlesOfParts>
    <vt:vector size="27" baseType="lpstr">
      <vt:lpstr>Arial</vt:lpstr>
      <vt:lpstr>Calibri</vt:lpstr>
      <vt:lpstr>Times New Roman</vt:lpstr>
      <vt:lpstr>Тема Office</vt:lpstr>
      <vt:lpstr>Лист</vt:lpstr>
      <vt:lpstr>Документ</vt:lpstr>
      <vt:lpstr> ГОСУДАРСТВЕННАЯ ЖИЛИЩНАЯ ИНСПЕКЦИЯ  САНКТ-ПЕТЕРБУРГА   Об организации администрациями районов Санкт-Петербурга регистрации в ГИС ЖКХ  физических лиц</vt:lpstr>
      <vt:lpstr>Государственная информационная система ЖКХ — это современная и удобная платформа.</vt:lpstr>
      <vt:lpstr>Государственная информационная система ЖКХ — это современная и удобная платформа.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Кострикин Алексей Александрович</dc:creator>
  <cp:lastModifiedBy>Красносельское РЖА</cp:lastModifiedBy>
  <cp:revision>146</cp:revision>
  <cp:lastPrinted>2021-11-30T16:20:51Z</cp:lastPrinted>
  <dcterms:created xsi:type="dcterms:W3CDTF">2021-03-30T08:23:22Z</dcterms:created>
  <dcterms:modified xsi:type="dcterms:W3CDTF">2021-12-07T05:04:02Z</dcterms:modified>
</cp:coreProperties>
</file>